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18288000" cy="10287000"/>
  <p:notesSz cx="6858000" cy="9144000"/>
  <p:embeddedFontLst>
    <p:embeddedFont>
      <p:font typeface="Arimo" panose="020B0604020202020204" charset="0"/>
      <p:regular r:id="rId41"/>
    </p:embeddedFont>
    <p:embeddedFont>
      <p:font typeface="Arimo Bold Italics" panose="020B0604020202020204" charset="0"/>
      <p:regular r:id="rId42"/>
    </p:embeddedFont>
    <p:embeddedFont>
      <p:font typeface="Calibri" panose="020F0502020204030204" pitchFamily="34" charset="0"/>
      <p:regular r:id="rId43"/>
      <p:bold r:id="rId44"/>
      <p:italic r:id="rId45"/>
      <p:boldItalic r:id="rId46"/>
    </p:embeddedFont>
    <p:embeddedFont>
      <p:font typeface="Decalotype Bold" panose="020B0604020202020204" charset="0"/>
      <p:regular r:id="rId47"/>
    </p:embeddedFont>
    <p:embeddedFont>
      <p:font typeface="Montserrat Classic" panose="020B0604020202020204" charset="0"/>
      <p:regular r:id="rId48"/>
    </p:embeddedFont>
    <p:embeddedFont>
      <p:font typeface="Open Sans Extra Bold" panose="020B0604020202020204" charset="0"/>
      <p:regular r:id="rId49"/>
    </p:embeddedFont>
    <p:embeddedFont>
      <p:font typeface="Open Sans Light" panose="020B0306030504020204" pitchFamily="34" charset="0"/>
      <p:regular r:id="rId50"/>
    </p:embeddedFont>
    <p:embeddedFont>
      <p:font typeface="Open Sans Light Bold" panose="020B0604020202020204" charset="0"/>
      <p:regular r:id="rId51"/>
    </p:embeddedFont>
    <p:embeddedFont>
      <p:font typeface="Public Sans" panose="020B0604020202020204" charset="0"/>
      <p:regular r:id="rId52"/>
    </p:embeddedFont>
    <p:embeddedFont>
      <p:font typeface="Public Sans Bold" panose="020B0604020202020204" charset="0"/>
      <p:regular r:id="rId53"/>
    </p:embeddedFont>
    <p:embeddedFont>
      <p:font typeface="Public Sans Italics"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0" y="-82009"/>
            <a:ext cx="11489055" cy="7052907"/>
          </a:xfrm>
          <a:custGeom>
            <a:avLst/>
            <a:gdLst/>
            <a:ahLst/>
            <a:cxnLst/>
            <a:rect l="l" t="t" r="r" b="b"/>
            <a:pathLst>
              <a:path w="11489055" h="7052907">
                <a:moveTo>
                  <a:pt x="0" y="0"/>
                </a:moveTo>
                <a:lnTo>
                  <a:pt x="11489055" y="0"/>
                </a:lnTo>
                <a:lnTo>
                  <a:pt x="11489055" y="7052906"/>
                </a:lnTo>
                <a:lnTo>
                  <a:pt x="0" y="7052906"/>
                </a:lnTo>
                <a:lnTo>
                  <a:pt x="0" y="0"/>
                </a:lnTo>
                <a:close/>
              </a:path>
            </a:pathLst>
          </a:custGeom>
          <a:blipFill>
            <a:blip r:embed="rId2"/>
            <a:stretch>
              <a:fillRect t="-4519" b="-4519"/>
            </a:stretch>
          </a:blipFill>
        </p:spPr>
        <p:txBody>
          <a:bodyPr/>
          <a:lstStyle/>
          <a:p>
            <a:endParaRPr lang="en-ID"/>
          </a:p>
        </p:txBody>
      </p:sp>
      <p:sp>
        <p:nvSpPr>
          <p:cNvPr id="3" name="AutoShape 3"/>
          <p:cNvSpPr/>
          <p:nvPr/>
        </p:nvSpPr>
        <p:spPr>
          <a:xfrm rot="-2504656">
            <a:off x="5773080" y="-153655"/>
            <a:ext cx="15921804" cy="12788626"/>
          </a:xfrm>
          <a:prstGeom prst="rect">
            <a:avLst/>
          </a:prstGeom>
          <a:solidFill>
            <a:srgbClr val="FFFFFF"/>
          </a:solidFill>
        </p:spPr>
        <p:txBody>
          <a:bodyPr/>
          <a:lstStyle/>
          <a:p>
            <a:endParaRPr lang="en-ID"/>
          </a:p>
        </p:txBody>
      </p:sp>
      <p:grpSp>
        <p:nvGrpSpPr>
          <p:cNvPr id="4" name="Group 4"/>
          <p:cNvGrpSpPr/>
          <p:nvPr/>
        </p:nvGrpSpPr>
        <p:grpSpPr>
          <a:xfrm rot="5400000">
            <a:off x="219073" y="-219073"/>
            <a:ext cx="4716515" cy="5154662"/>
            <a:chOff x="0" y="0"/>
            <a:chExt cx="6869494" cy="7507644"/>
          </a:xfrm>
        </p:grpSpPr>
        <p:sp>
          <p:nvSpPr>
            <p:cNvPr id="5" name="Freeform 5"/>
            <p:cNvSpPr/>
            <p:nvPr/>
          </p:nvSpPr>
          <p:spPr>
            <a:xfrm>
              <a:off x="0" y="0"/>
              <a:ext cx="6869494" cy="7507645"/>
            </a:xfrm>
            <a:custGeom>
              <a:avLst/>
              <a:gdLst/>
              <a:ahLst/>
              <a:cxnLst/>
              <a:rect l="l" t="t" r="r" b="b"/>
              <a:pathLst>
                <a:path w="6869494" h="7507645">
                  <a:moveTo>
                    <a:pt x="6869494" y="7507645"/>
                  </a:moveTo>
                  <a:lnTo>
                    <a:pt x="0" y="7507645"/>
                  </a:lnTo>
                  <a:lnTo>
                    <a:pt x="0" y="0"/>
                  </a:lnTo>
                  <a:lnTo>
                    <a:pt x="6869494" y="7507645"/>
                  </a:lnTo>
                  <a:close/>
                </a:path>
              </a:pathLst>
            </a:custGeom>
            <a:solidFill>
              <a:srgbClr val="EA4B33"/>
            </a:solidFill>
          </p:spPr>
          <p:txBody>
            <a:bodyPr/>
            <a:lstStyle/>
            <a:p>
              <a:endParaRPr lang="en-ID"/>
            </a:p>
          </p:txBody>
        </p:sp>
      </p:grpSp>
      <p:grpSp>
        <p:nvGrpSpPr>
          <p:cNvPr id="6" name="Group 6"/>
          <p:cNvGrpSpPr/>
          <p:nvPr/>
        </p:nvGrpSpPr>
        <p:grpSpPr>
          <a:xfrm>
            <a:off x="0" y="0"/>
            <a:ext cx="7898932" cy="10287000"/>
            <a:chOff x="0" y="0"/>
            <a:chExt cx="8851059" cy="11526982"/>
          </a:xfrm>
        </p:grpSpPr>
        <p:sp>
          <p:nvSpPr>
            <p:cNvPr id="7" name="Freeform 7"/>
            <p:cNvSpPr/>
            <p:nvPr/>
          </p:nvSpPr>
          <p:spPr>
            <a:xfrm>
              <a:off x="0" y="0"/>
              <a:ext cx="8851059" cy="11526982"/>
            </a:xfrm>
            <a:custGeom>
              <a:avLst/>
              <a:gdLst/>
              <a:ahLst/>
              <a:cxnLst/>
              <a:rect l="l" t="t" r="r" b="b"/>
              <a:pathLst>
                <a:path w="8851059" h="11526982">
                  <a:moveTo>
                    <a:pt x="8851059" y="11526982"/>
                  </a:moveTo>
                  <a:lnTo>
                    <a:pt x="0" y="11526982"/>
                  </a:lnTo>
                  <a:lnTo>
                    <a:pt x="0" y="0"/>
                  </a:lnTo>
                  <a:lnTo>
                    <a:pt x="8851059" y="11526982"/>
                  </a:lnTo>
                  <a:close/>
                </a:path>
              </a:pathLst>
            </a:custGeom>
            <a:solidFill>
              <a:srgbClr val="052896"/>
            </a:solidFill>
          </p:spPr>
          <p:txBody>
            <a:bodyPr/>
            <a:lstStyle/>
            <a:p>
              <a:endParaRPr lang="en-ID"/>
            </a:p>
          </p:txBody>
        </p:sp>
      </p:grpSp>
      <p:grpSp>
        <p:nvGrpSpPr>
          <p:cNvPr id="8" name="Group 8"/>
          <p:cNvGrpSpPr/>
          <p:nvPr/>
        </p:nvGrpSpPr>
        <p:grpSpPr>
          <a:xfrm>
            <a:off x="8517611" y="2611490"/>
            <a:ext cx="8741689" cy="4344883"/>
            <a:chOff x="0" y="-1854200"/>
            <a:chExt cx="11655585" cy="5793179"/>
          </a:xfrm>
        </p:grpSpPr>
        <p:sp>
          <p:nvSpPr>
            <p:cNvPr id="9" name="TextBox 9"/>
            <p:cNvSpPr txBox="1"/>
            <p:nvPr/>
          </p:nvSpPr>
          <p:spPr>
            <a:xfrm>
              <a:off x="0" y="-1854200"/>
              <a:ext cx="11655585" cy="4172084"/>
            </a:xfrm>
            <a:prstGeom prst="rect">
              <a:avLst/>
            </a:prstGeom>
          </p:spPr>
          <p:txBody>
            <a:bodyPr lIns="0" tIns="0" rIns="0" bIns="0" rtlCol="0" anchor="t">
              <a:spAutoFit/>
            </a:bodyPr>
            <a:lstStyle/>
            <a:p>
              <a:pPr marL="0" lvl="0" indent="0" algn="r">
                <a:lnSpc>
                  <a:spcPts val="12200"/>
                </a:lnSpc>
              </a:pPr>
              <a:r>
                <a:rPr lang="en-US" sz="12200" dirty="0">
                  <a:solidFill>
                    <a:srgbClr val="EA4B33"/>
                  </a:solidFill>
                  <a:latin typeface="Decalotype Bold"/>
                </a:rPr>
                <a:t>Forecasting Donation Data</a:t>
              </a:r>
            </a:p>
          </p:txBody>
        </p:sp>
        <p:sp>
          <p:nvSpPr>
            <p:cNvPr id="10" name="TextBox 10"/>
            <p:cNvSpPr txBox="1"/>
            <p:nvPr/>
          </p:nvSpPr>
          <p:spPr>
            <a:xfrm>
              <a:off x="1542871" y="3328811"/>
              <a:ext cx="10112714" cy="610168"/>
            </a:xfrm>
            <a:prstGeom prst="rect">
              <a:avLst/>
            </a:prstGeom>
          </p:spPr>
          <p:txBody>
            <a:bodyPr lIns="0" tIns="0" rIns="0" bIns="0" rtlCol="0" anchor="t">
              <a:spAutoFit/>
            </a:bodyPr>
            <a:lstStyle/>
            <a:p>
              <a:pPr algn="r">
                <a:lnSpc>
                  <a:spcPts val="3919"/>
                </a:lnSpc>
              </a:pPr>
              <a:endParaRPr lang="en-US" sz="2799" dirty="0">
                <a:solidFill>
                  <a:srgbClr val="191919"/>
                </a:solidFill>
                <a:latin typeface="Public Sans Bold"/>
              </a:endParaRPr>
            </a:p>
          </p:txBody>
        </p:sp>
      </p:grpSp>
      <p:sp>
        <p:nvSpPr>
          <p:cNvPr id="11" name="Freeform 11"/>
          <p:cNvSpPr/>
          <p:nvPr/>
        </p:nvSpPr>
        <p:spPr>
          <a:xfrm>
            <a:off x="12433108" y="376790"/>
            <a:ext cx="5854892" cy="1303821"/>
          </a:xfrm>
          <a:custGeom>
            <a:avLst/>
            <a:gdLst/>
            <a:ahLst/>
            <a:cxnLst/>
            <a:rect l="l" t="t" r="r" b="b"/>
            <a:pathLst>
              <a:path w="5854892" h="1303821">
                <a:moveTo>
                  <a:pt x="0" y="0"/>
                </a:moveTo>
                <a:lnTo>
                  <a:pt x="5854892" y="0"/>
                </a:lnTo>
                <a:lnTo>
                  <a:pt x="5854892" y="1303820"/>
                </a:lnTo>
                <a:lnTo>
                  <a:pt x="0" y="1303820"/>
                </a:lnTo>
                <a:lnTo>
                  <a:pt x="0" y="0"/>
                </a:lnTo>
                <a:close/>
              </a:path>
            </a:pathLst>
          </a:custGeom>
          <a:blipFill>
            <a:blip r:embed="rId3"/>
            <a:stretch>
              <a:fillRect/>
            </a:stretch>
          </a:blipFill>
        </p:spPr>
        <p:txBody>
          <a:bodyPr/>
          <a:lstStyle/>
          <a:p>
            <a:endParaRPr lang="en-ID"/>
          </a:p>
        </p:txBody>
      </p:sp>
      <p:sp>
        <p:nvSpPr>
          <p:cNvPr id="12" name="TextBox 12"/>
          <p:cNvSpPr txBox="1"/>
          <p:nvPr/>
        </p:nvSpPr>
        <p:spPr>
          <a:xfrm>
            <a:off x="8655549" y="9239250"/>
            <a:ext cx="8542013" cy="459994"/>
          </a:xfrm>
          <a:prstGeom prst="rect">
            <a:avLst/>
          </a:prstGeom>
        </p:spPr>
        <p:txBody>
          <a:bodyPr lIns="0" tIns="0" rIns="0" bIns="0" rtlCol="0" anchor="t">
            <a:spAutoFit/>
          </a:bodyPr>
          <a:lstStyle/>
          <a:p>
            <a:pPr algn="r">
              <a:lnSpc>
                <a:spcPts val="3683"/>
              </a:lnSpc>
            </a:pPr>
            <a:r>
              <a:rPr lang="en-US" sz="2900" spc="835">
                <a:solidFill>
                  <a:srgbClr val="052896"/>
                </a:solidFill>
                <a:latin typeface="Montserrat Classic"/>
              </a:rPr>
              <a:t>17 JANUARI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62738"/>
            <a:ext cx="18288000" cy="5937849"/>
          </a:xfrm>
          <a:custGeom>
            <a:avLst/>
            <a:gdLst/>
            <a:ahLst/>
            <a:cxnLst/>
            <a:rect l="l" t="t" r="r" b="b"/>
            <a:pathLst>
              <a:path w="18288000" h="5937849">
                <a:moveTo>
                  <a:pt x="0" y="0"/>
                </a:moveTo>
                <a:lnTo>
                  <a:pt x="18288000" y="0"/>
                </a:lnTo>
                <a:lnTo>
                  <a:pt x="18288000" y="5937849"/>
                </a:lnTo>
                <a:lnTo>
                  <a:pt x="0" y="5937849"/>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1028700" y="7443437"/>
            <a:ext cx="16230600" cy="1280825"/>
          </a:xfrm>
          <a:prstGeom prst="rect">
            <a:avLst/>
          </a:prstGeom>
        </p:spPr>
        <p:txBody>
          <a:bodyPr lIns="0" tIns="0" rIns="0" bIns="0" rtlCol="0" anchor="t">
            <a:spAutoFit/>
          </a:bodyPr>
          <a:lstStyle/>
          <a:p>
            <a:pPr algn="just">
              <a:lnSpc>
                <a:spcPts val="3428"/>
              </a:lnSpc>
            </a:pPr>
            <a:r>
              <a:rPr lang="en-US" sz="2448">
                <a:solidFill>
                  <a:srgbClr val="191919"/>
                </a:solidFill>
                <a:latin typeface="Public Sans"/>
              </a:rPr>
              <a:t>Pada grafik diatas, transaksi meningkat pesat pada bulan Mei, mengingat Hari Raya Idul Fitri bertepatan pada bulan Mei 2021. Kemudian sekilas dapat dilihat adanya suatu waktu yang menimbulkan jumlah transaksi naik sepanjang 2021, pola ini menunjukkan adanya kemungkinan seasonality pada data.</a:t>
            </a:r>
          </a:p>
        </p:txBody>
      </p:sp>
      <p:grpSp>
        <p:nvGrpSpPr>
          <p:cNvPr id="4" name="Group 4"/>
          <p:cNvGrpSpPr/>
          <p:nvPr/>
        </p:nvGrpSpPr>
        <p:grpSpPr>
          <a:xfrm>
            <a:off x="1028700" y="386802"/>
            <a:ext cx="9369439" cy="1283796"/>
            <a:chOff x="0" y="0"/>
            <a:chExt cx="12492585" cy="1711728"/>
          </a:xfrm>
        </p:grpSpPr>
        <p:sp>
          <p:nvSpPr>
            <p:cNvPr id="5" name="TextBox 5"/>
            <p:cNvSpPr txBox="1"/>
            <p:nvPr/>
          </p:nvSpPr>
          <p:spPr>
            <a:xfrm>
              <a:off x="0" y="-9525"/>
              <a:ext cx="12492585" cy="1094526"/>
            </a:xfrm>
            <a:prstGeom prst="rect">
              <a:avLst/>
            </a:prstGeom>
          </p:spPr>
          <p:txBody>
            <a:bodyPr lIns="0" tIns="0" rIns="0" bIns="0" rtlCol="0" anchor="t">
              <a:spAutoFit/>
            </a:bodyPr>
            <a:lstStyle/>
            <a:p>
              <a:pPr marL="0" lvl="0" indent="0">
                <a:lnSpc>
                  <a:spcPts val="6407"/>
                </a:lnSpc>
                <a:spcBef>
                  <a:spcPct val="0"/>
                </a:spcBef>
              </a:pPr>
              <a:r>
                <a:rPr lang="en-US" sz="5339">
                  <a:solidFill>
                    <a:srgbClr val="191919"/>
                  </a:solidFill>
                  <a:latin typeface="Decalotype Bold"/>
                </a:rPr>
                <a:t>Jumlah Transaksi Selama 2021</a:t>
              </a:r>
            </a:p>
          </p:txBody>
        </p:sp>
        <p:sp>
          <p:nvSpPr>
            <p:cNvPr id="6" name="TextBox 6"/>
            <p:cNvSpPr txBox="1"/>
            <p:nvPr/>
          </p:nvSpPr>
          <p:spPr>
            <a:xfrm>
              <a:off x="0" y="1312928"/>
              <a:ext cx="9484465" cy="401312"/>
            </a:xfrm>
            <a:prstGeom prst="rect">
              <a:avLst/>
            </a:prstGeom>
          </p:spPr>
          <p:txBody>
            <a:bodyPr lIns="0" tIns="0" rIns="0" bIns="0" rtlCol="0" anchor="t">
              <a:spAutoFit/>
            </a:bodyPr>
            <a:lstStyle/>
            <a:p>
              <a:pPr marL="0" lvl="0" indent="0">
                <a:lnSpc>
                  <a:spcPts val="2468"/>
                </a:lnSpc>
                <a:spcBef>
                  <a:spcPct val="0"/>
                </a:spcBef>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4350" y="1670598"/>
            <a:ext cx="17259300" cy="5536002"/>
          </a:xfrm>
          <a:custGeom>
            <a:avLst/>
            <a:gdLst/>
            <a:ahLst/>
            <a:cxnLst/>
            <a:rect l="l" t="t" r="r" b="b"/>
            <a:pathLst>
              <a:path w="17259300" h="5536002">
                <a:moveTo>
                  <a:pt x="0" y="0"/>
                </a:moveTo>
                <a:lnTo>
                  <a:pt x="17259300" y="0"/>
                </a:lnTo>
                <a:lnTo>
                  <a:pt x="17259300" y="5536002"/>
                </a:lnTo>
                <a:lnTo>
                  <a:pt x="0" y="5536002"/>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1028700" y="7443437"/>
            <a:ext cx="12732402" cy="1280825"/>
          </a:xfrm>
          <a:prstGeom prst="rect">
            <a:avLst/>
          </a:prstGeom>
        </p:spPr>
        <p:txBody>
          <a:bodyPr lIns="0" tIns="0" rIns="0" bIns="0" rtlCol="0" anchor="t">
            <a:spAutoFit/>
          </a:bodyPr>
          <a:lstStyle/>
          <a:p>
            <a:pPr algn="just">
              <a:lnSpc>
                <a:spcPts val="3428"/>
              </a:lnSpc>
            </a:pPr>
            <a:r>
              <a:rPr lang="en-US" sz="2448">
                <a:solidFill>
                  <a:srgbClr val="191919"/>
                </a:solidFill>
                <a:latin typeface="Public Sans"/>
              </a:rPr>
              <a:t>Jika transaksi di perkecil dalam 1 bulan, terlihat ada 4 titik dimana jumlah transaksi meningkat, kemungkinan ada seasonality mingguan pada data kita. dimana pada 1 hari tersebut customer cenderung melakukan transaksi dari pada hari lain</a:t>
            </a:r>
          </a:p>
        </p:txBody>
      </p:sp>
      <p:grpSp>
        <p:nvGrpSpPr>
          <p:cNvPr id="4" name="Group 4"/>
          <p:cNvGrpSpPr/>
          <p:nvPr/>
        </p:nvGrpSpPr>
        <p:grpSpPr>
          <a:xfrm>
            <a:off x="1028700" y="595887"/>
            <a:ext cx="9369439" cy="1283796"/>
            <a:chOff x="0" y="0"/>
            <a:chExt cx="12492585" cy="1711728"/>
          </a:xfrm>
        </p:grpSpPr>
        <p:sp>
          <p:nvSpPr>
            <p:cNvPr id="5" name="TextBox 5"/>
            <p:cNvSpPr txBox="1"/>
            <p:nvPr/>
          </p:nvSpPr>
          <p:spPr>
            <a:xfrm>
              <a:off x="0" y="-9525"/>
              <a:ext cx="12492585" cy="1094526"/>
            </a:xfrm>
            <a:prstGeom prst="rect">
              <a:avLst/>
            </a:prstGeom>
          </p:spPr>
          <p:txBody>
            <a:bodyPr lIns="0" tIns="0" rIns="0" bIns="0" rtlCol="0" anchor="t">
              <a:spAutoFit/>
            </a:bodyPr>
            <a:lstStyle/>
            <a:p>
              <a:pPr marL="0" lvl="0" indent="0">
                <a:lnSpc>
                  <a:spcPts val="6407"/>
                </a:lnSpc>
                <a:spcBef>
                  <a:spcPct val="0"/>
                </a:spcBef>
              </a:pPr>
              <a:r>
                <a:rPr lang="en-US" sz="5339">
                  <a:solidFill>
                    <a:srgbClr val="191919"/>
                  </a:solidFill>
                  <a:latin typeface="Decalotype Bold"/>
                </a:rPr>
                <a:t>Seasonality data</a:t>
              </a:r>
            </a:p>
          </p:txBody>
        </p:sp>
        <p:sp>
          <p:nvSpPr>
            <p:cNvPr id="6" name="TextBox 6"/>
            <p:cNvSpPr txBox="1"/>
            <p:nvPr/>
          </p:nvSpPr>
          <p:spPr>
            <a:xfrm>
              <a:off x="0" y="1312928"/>
              <a:ext cx="9484465" cy="401312"/>
            </a:xfrm>
            <a:prstGeom prst="rect">
              <a:avLst/>
            </a:prstGeom>
          </p:spPr>
          <p:txBody>
            <a:bodyPr lIns="0" tIns="0" rIns="0" bIns="0" rtlCol="0" anchor="t">
              <a:spAutoFit/>
            </a:bodyPr>
            <a:lstStyle/>
            <a:p>
              <a:pPr marL="0" lvl="0" indent="0">
                <a:lnSpc>
                  <a:spcPts val="2468"/>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11021" y="1848714"/>
            <a:ext cx="11249018" cy="6589572"/>
          </a:xfrm>
          <a:custGeom>
            <a:avLst/>
            <a:gdLst/>
            <a:ahLst/>
            <a:cxnLst/>
            <a:rect l="l" t="t" r="r" b="b"/>
            <a:pathLst>
              <a:path w="11249018" h="6589572">
                <a:moveTo>
                  <a:pt x="0" y="0"/>
                </a:moveTo>
                <a:lnTo>
                  <a:pt x="11249018" y="0"/>
                </a:lnTo>
                <a:lnTo>
                  <a:pt x="11249018" y="6589572"/>
                </a:lnTo>
                <a:lnTo>
                  <a:pt x="0" y="6589572"/>
                </a:lnTo>
                <a:lnTo>
                  <a:pt x="0" y="0"/>
                </a:lnTo>
                <a:close/>
              </a:path>
            </a:pathLst>
          </a:custGeom>
          <a:blipFill>
            <a:blip r:embed="rId2"/>
            <a:stretch>
              <a:fillRect/>
            </a:stretch>
          </a:blipFill>
        </p:spPr>
        <p:txBody>
          <a:bodyPr/>
          <a:lstStyle/>
          <a:p>
            <a:endParaRPr lang="en-ID"/>
          </a:p>
        </p:txBody>
      </p:sp>
      <p:grpSp>
        <p:nvGrpSpPr>
          <p:cNvPr id="3" name="Group 3"/>
          <p:cNvGrpSpPr/>
          <p:nvPr/>
        </p:nvGrpSpPr>
        <p:grpSpPr>
          <a:xfrm>
            <a:off x="540834" y="2576073"/>
            <a:ext cx="5441747" cy="3748181"/>
            <a:chOff x="0" y="0"/>
            <a:chExt cx="7255663" cy="4997575"/>
          </a:xfrm>
        </p:grpSpPr>
        <p:sp>
          <p:nvSpPr>
            <p:cNvPr id="4" name="TextBox 4"/>
            <p:cNvSpPr txBox="1"/>
            <p:nvPr/>
          </p:nvSpPr>
          <p:spPr>
            <a:xfrm>
              <a:off x="0" y="0"/>
              <a:ext cx="7255663" cy="4190688"/>
            </a:xfrm>
            <a:prstGeom prst="rect">
              <a:avLst/>
            </a:prstGeom>
          </p:spPr>
          <p:txBody>
            <a:bodyPr lIns="0" tIns="0" rIns="0" bIns="0" rtlCol="0" anchor="t">
              <a:spAutoFit/>
            </a:bodyPr>
            <a:lstStyle/>
            <a:p>
              <a:pPr marL="0" lvl="0" indent="0">
                <a:lnSpc>
                  <a:spcPts val="8249"/>
                </a:lnSpc>
                <a:spcBef>
                  <a:spcPct val="0"/>
                </a:spcBef>
              </a:pPr>
              <a:r>
                <a:rPr lang="en-US" sz="6874">
                  <a:solidFill>
                    <a:srgbClr val="191919"/>
                  </a:solidFill>
                  <a:latin typeface="Decalotype Bold"/>
                </a:rPr>
                <a:t>Jumlah Transaksi Zakat 2021</a:t>
              </a:r>
            </a:p>
          </p:txBody>
        </p:sp>
        <p:sp>
          <p:nvSpPr>
            <p:cNvPr id="5" name="TextBox 5"/>
            <p:cNvSpPr txBox="1"/>
            <p:nvPr/>
          </p:nvSpPr>
          <p:spPr>
            <a:xfrm>
              <a:off x="0" y="4480086"/>
              <a:ext cx="5508554" cy="520722"/>
            </a:xfrm>
            <a:prstGeom prst="rect">
              <a:avLst/>
            </a:prstGeom>
          </p:spPr>
          <p:txBody>
            <a:bodyPr lIns="0" tIns="0" rIns="0" bIns="0" rtlCol="0" anchor="t">
              <a:spAutoFit/>
            </a:bodyPr>
            <a:lstStyle/>
            <a:p>
              <a:pPr marL="0" lvl="0" indent="0">
                <a:lnSpc>
                  <a:spcPts val="3177"/>
                </a:lnSpc>
                <a:spcBef>
                  <a:spcPct val="0"/>
                </a:spcBef>
              </a:pPr>
              <a:endParaRPr/>
            </a:p>
          </p:txBody>
        </p:sp>
      </p:grpSp>
      <p:sp>
        <p:nvSpPr>
          <p:cNvPr id="6" name="TextBox 6"/>
          <p:cNvSpPr txBox="1"/>
          <p:nvPr/>
        </p:nvSpPr>
        <p:spPr>
          <a:xfrm>
            <a:off x="540834" y="5881492"/>
            <a:ext cx="5782321" cy="1829435"/>
          </a:xfrm>
          <a:prstGeom prst="rect">
            <a:avLst/>
          </a:prstGeom>
        </p:spPr>
        <p:txBody>
          <a:bodyPr lIns="0" tIns="0" rIns="0" bIns="0" rtlCol="0" anchor="t">
            <a:spAutoFit/>
          </a:bodyPr>
          <a:lstStyle/>
          <a:p>
            <a:pPr>
              <a:lnSpc>
                <a:spcPts val="3640"/>
              </a:lnSpc>
            </a:pPr>
            <a:r>
              <a:rPr lang="en-US" sz="2600">
                <a:solidFill>
                  <a:srgbClr val="191919"/>
                </a:solidFill>
                <a:latin typeface="Public Sans"/>
              </a:rPr>
              <a:t>Rata-rata transaksi zakat pada 2021 hanya sekitar 50 transaksi tiap bulan. namun meningkat pesat mencapai angka 300 transaksi pada bulan Mei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82294" y="1484299"/>
            <a:ext cx="11099743" cy="6623303"/>
          </a:xfrm>
          <a:custGeom>
            <a:avLst/>
            <a:gdLst/>
            <a:ahLst/>
            <a:cxnLst/>
            <a:rect l="l" t="t" r="r" b="b"/>
            <a:pathLst>
              <a:path w="11099743" h="6623303">
                <a:moveTo>
                  <a:pt x="0" y="0"/>
                </a:moveTo>
                <a:lnTo>
                  <a:pt x="11099742" y="0"/>
                </a:lnTo>
                <a:lnTo>
                  <a:pt x="11099742" y="6623303"/>
                </a:lnTo>
                <a:lnTo>
                  <a:pt x="0" y="6623303"/>
                </a:lnTo>
                <a:lnTo>
                  <a:pt x="0" y="0"/>
                </a:lnTo>
                <a:close/>
              </a:path>
            </a:pathLst>
          </a:custGeom>
          <a:blipFill>
            <a:blip r:embed="rId2"/>
            <a:stretch>
              <a:fillRect/>
            </a:stretch>
          </a:blipFill>
        </p:spPr>
        <p:txBody>
          <a:bodyPr/>
          <a:lstStyle/>
          <a:p>
            <a:endParaRPr lang="en-ID"/>
          </a:p>
        </p:txBody>
      </p:sp>
      <p:grpSp>
        <p:nvGrpSpPr>
          <p:cNvPr id="3" name="Group 3"/>
          <p:cNvGrpSpPr/>
          <p:nvPr/>
        </p:nvGrpSpPr>
        <p:grpSpPr>
          <a:xfrm>
            <a:off x="587298" y="2576073"/>
            <a:ext cx="5441747" cy="2700509"/>
            <a:chOff x="0" y="0"/>
            <a:chExt cx="7255663" cy="3600679"/>
          </a:xfrm>
        </p:grpSpPr>
        <p:sp>
          <p:nvSpPr>
            <p:cNvPr id="4" name="TextBox 4"/>
            <p:cNvSpPr txBox="1"/>
            <p:nvPr/>
          </p:nvSpPr>
          <p:spPr>
            <a:xfrm>
              <a:off x="0" y="0"/>
              <a:ext cx="7255663" cy="2793792"/>
            </a:xfrm>
            <a:prstGeom prst="rect">
              <a:avLst/>
            </a:prstGeom>
          </p:spPr>
          <p:txBody>
            <a:bodyPr lIns="0" tIns="0" rIns="0" bIns="0" rtlCol="0" anchor="t">
              <a:spAutoFit/>
            </a:bodyPr>
            <a:lstStyle/>
            <a:p>
              <a:pPr marL="0" lvl="0" indent="0">
                <a:lnSpc>
                  <a:spcPts val="8249"/>
                </a:lnSpc>
                <a:spcBef>
                  <a:spcPct val="0"/>
                </a:spcBef>
              </a:pPr>
              <a:r>
                <a:rPr lang="en-US" sz="6874">
                  <a:solidFill>
                    <a:srgbClr val="191919"/>
                  </a:solidFill>
                  <a:latin typeface="Decalotype Bold"/>
                </a:rPr>
                <a:t>Jumlah Donasi Tahun 2021</a:t>
              </a:r>
            </a:p>
          </p:txBody>
        </p:sp>
        <p:sp>
          <p:nvSpPr>
            <p:cNvPr id="5" name="TextBox 5"/>
            <p:cNvSpPr txBox="1"/>
            <p:nvPr/>
          </p:nvSpPr>
          <p:spPr>
            <a:xfrm>
              <a:off x="0" y="3083190"/>
              <a:ext cx="5508554" cy="520722"/>
            </a:xfrm>
            <a:prstGeom prst="rect">
              <a:avLst/>
            </a:prstGeom>
          </p:spPr>
          <p:txBody>
            <a:bodyPr lIns="0" tIns="0" rIns="0" bIns="0" rtlCol="0" anchor="t">
              <a:spAutoFit/>
            </a:bodyPr>
            <a:lstStyle/>
            <a:p>
              <a:pPr marL="0" lvl="0" indent="0">
                <a:lnSpc>
                  <a:spcPts val="3177"/>
                </a:lnSpc>
                <a:spcBef>
                  <a:spcPct val="0"/>
                </a:spcBef>
              </a:pPr>
              <a:endParaRPr/>
            </a:p>
          </p:txBody>
        </p:sp>
      </p:grpSp>
      <p:sp>
        <p:nvSpPr>
          <p:cNvPr id="6" name="TextBox 6"/>
          <p:cNvSpPr txBox="1"/>
          <p:nvPr/>
        </p:nvSpPr>
        <p:spPr>
          <a:xfrm>
            <a:off x="587298" y="5881492"/>
            <a:ext cx="5782321" cy="1829435"/>
          </a:xfrm>
          <a:prstGeom prst="rect">
            <a:avLst/>
          </a:prstGeom>
        </p:spPr>
        <p:txBody>
          <a:bodyPr lIns="0" tIns="0" rIns="0" bIns="0" rtlCol="0" anchor="t">
            <a:spAutoFit/>
          </a:bodyPr>
          <a:lstStyle/>
          <a:p>
            <a:pPr>
              <a:lnSpc>
                <a:spcPts val="3640"/>
              </a:lnSpc>
            </a:pPr>
            <a:r>
              <a:rPr lang="en-US" sz="2600">
                <a:solidFill>
                  <a:srgbClr val="191919"/>
                </a:solidFill>
                <a:latin typeface="Public Sans"/>
              </a:rPr>
              <a:t>Jumlah donasi tiap bulan mengalami penurunan jika dibandingkan jumlah tertinggi yang dicapai pada Januari 2021</a:t>
            </a:r>
          </a:p>
        </p:txBody>
      </p:sp>
      <p:sp>
        <p:nvSpPr>
          <p:cNvPr id="7" name="TextBox 7"/>
          <p:cNvSpPr txBox="1"/>
          <p:nvPr/>
        </p:nvSpPr>
        <p:spPr>
          <a:xfrm>
            <a:off x="8238129" y="8357235"/>
            <a:ext cx="8294787" cy="888365"/>
          </a:xfrm>
          <a:prstGeom prst="rect">
            <a:avLst/>
          </a:prstGeom>
        </p:spPr>
        <p:txBody>
          <a:bodyPr lIns="0" tIns="0" rIns="0" bIns="0" rtlCol="0" anchor="t">
            <a:spAutoFit/>
          </a:bodyPr>
          <a:lstStyle/>
          <a:p>
            <a:pPr marL="0" lvl="0" indent="0">
              <a:lnSpc>
                <a:spcPts val="3520"/>
              </a:lnSpc>
            </a:pPr>
            <a:r>
              <a:rPr lang="en-US" sz="3200">
                <a:solidFill>
                  <a:srgbClr val="191919"/>
                </a:solidFill>
                <a:latin typeface="Decalotype Bold"/>
              </a:rPr>
              <a:t>Jumlah donasi menunjukan tren penurunan selama satu tahun terakhir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9985" y="1974467"/>
            <a:ext cx="11693400" cy="6338066"/>
          </a:xfrm>
          <a:custGeom>
            <a:avLst/>
            <a:gdLst/>
            <a:ahLst/>
            <a:cxnLst/>
            <a:rect l="l" t="t" r="r" b="b"/>
            <a:pathLst>
              <a:path w="11693400" h="6338066">
                <a:moveTo>
                  <a:pt x="0" y="0"/>
                </a:moveTo>
                <a:lnTo>
                  <a:pt x="11693400" y="0"/>
                </a:lnTo>
                <a:lnTo>
                  <a:pt x="11693400" y="6338066"/>
                </a:lnTo>
                <a:lnTo>
                  <a:pt x="0" y="6338066"/>
                </a:lnTo>
                <a:lnTo>
                  <a:pt x="0" y="0"/>
                </a:lnTo>
                <a:close/>
              </a:path>
            </a:pathLst>
          </a:custGeom>
          <a:blipFill>
            <a:blip r:embed="rId2"/>
            <a:stretch>
              <a:fillRect/>
            </a:stretch>
          </a:blipFill>
        </p:spPr>
        <p:txBody>
          <a:bodyPr/>
          <a:lstStyle/>
          <a:p>
            <a:endParaRPr lang="en-ID"/>
          </a:p>
        </p:txBody>
      </p:sp>
      <p:grpSp>
        <p:nvGrpSpPr>
          <p:cNvPr id="3" name="Group 3"/>
          <p:cNvGrpSpPr/>
          <p:nvPr/>
        </p:nvGrpSpPr>
        <p:grpSpPr>
          <a:xfrm>
            <a:off x="12286014" y="3072667"/>
            <a:ext cx="5177248" cy="2567427"/>
            <a:chOff x="0" y="0"/>
            <a:chExt cx="6902997" cy="3423235"/>
          </a:xfrm>
        </p:grpSpPr>
        <p:sp>
          <p:nvSpPr>
            <p:cNvPr id="4" name="TextBox 4"/>
            <p:cNvSpPr txBox="1"/>
            <p:nvPr/>
          </p:nvSpPr>
          <p:spPr>
            <a:xfrm>
              <a:off x="0" y="-9525"/>
              <a:ext cx="6902997" cy="2665637"/>
            </a:xfrm>
            <a:prstGeom prst="rect">
              <a:avLst/>
            </a:prstGeom>
          </p:spPr>
          <p:txBody>
            <a:bodyPr lIns="0" tIns="0" rIns="0" bIns="0" rtlCol="0" anchor="t">
              <a:spAutoFit/>
            </a:bodyPr>
            <a:lstStyle/>
            <a:p>
              <a:pPr marL="0" lvl="0" indent="0">
                <a:lnSpc>
                  <a:spcPts val="7842"/>
                </a:lnSpc>
                <a:spcBef>
                  <a:spcPct val="0"/>
                </a:spcBef>
              </a:pPr>
              <a:r>
                <a:rPr lang="en-US" sz="6535">
                  <a:solidFill>
                    <a:srgbClr val="191919"/>
                  </a:solidFill>
                  <a:latin typeface="Decalotype Bold"/>
                </a:rPr>
                <a:t>Transaksi selama 2021</a:t>
              </a:r>
            </a:p>
          </p:txBody>
        </p:sp>
        <p:sp>
          <p:nvSpPr>
            <p:cNvPr id="5" name="TextBox 5"/>
            <p:cNvSpPr txBox="1"/>
            <p:nvPr/>
          </p:nvSpPr>
          <p:spPr>
            <a:xfrm>
              <a:off x="0" y="2929841"/>
              <a:ext cx="5240807" cy="496469"/>
            </a:xfrm>
            <a:prstGeom prst="rect">
              <a:avLst/>
            </a:prstGeom>
          </p:spPr>
          <p:txBody>
            <a:bodyPr lIns="0" tIns="0" rIns="0" bIns="0" rtlCol="0" anchor="t">
              <a:spAutoFit/>
            </a:bodyPr>
            <a:lstStyle/>
            <a:p>
              <a:pPr marL="0" lvl="0" indent="0">
                <a:lnSpc>
                  <a:spcPts val="3020"/>
                </a:lnSpc>
                <a:spcBef>
                  <a:spcPct val="0"/>
                </a:spcBef>
              </a:pPr>
              <a:endParaRPr/>
            </a:p>
          </p:txBody>
        </p:sp>
      </p:grpSp>
      <p:sp>
        <p:nvSpPr>
          <p:cNvPr id="6" name="TextBox 6"/>
          <p:cNvSpPr txBox="1"/>
          <p:nvPr/>
        </p:nvSpPr>
        <p:spPr>
          <a:xfrm>
            <a:off x="12286014" y="5384898"/>
            <a:ext cx="5782321" cy="1829435"/>
          </a:xfrm>
          <a:prstGeom prst="rect">
            <a:avLst/>
          </a:prstGeom>
        </p:spPr>
        <p:txBody>
          <a:bodyPr lIns="0" tIns="0" rIns="0" bIns="0" rtlCol="0" anchor="t">
            <a:spAutoFit/>
          </a:bodyPr>
          <a:lstStyle/>
          <a:p>
            <a:pPr>
              <a:lnSpc>
                <a:spcPts val="3640"/>
              </a:lnSpc>
            </a:pPr>
            <a:r>
              <a:rPr lang="en-US" sz="2600">
                <a:solidFill>
                  <a:srgbClr val="191919"/>
                </a:solidFill>
                <a:latin typeface="Public Sans"/>
              </a:rPr>
              <a:t>Overall, jumlah transaksi yang terjadi selama 2021 menunjukkan tren penurunan walaupun pada bulan mei dan november mengalami kenaikan.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667974" y="-8925"/>
            <a:ext cx="3827428" cy="10295925"/>
            <a:chOff x="0" y="0"/>
            <a:chExt cx="5381213" cy="14475665"/>
          </a:xfrm>
        </p:grpSpPr>
        <p:sp>
          <p:nvSpPr>
            <p:cNvPr id="3" name="Freeform 3"/>
            <p:cNvSpPr/>
            <p:nvPr/>
          </p:nvSpPr>
          <p:spPr>
            <a:xfrm>
              <a:off x="0" y="0"/>
              <a:ext cx="5381213" cy="14475665"/>
            </a:xfrm>
            <a:custGeom>
              <a:avLst/>
              <a:gdLst/>
              <a:ahLst/>
              <a:cxnLst/>
              <a:rect l="l" t="t" r="r" b="b"/>
              <a:pathLst>
                <a:path w="5381213" h="14475665">
                  <a:moveTo>
                    <a:pt x="5381213" y="14475665"/>
                  </a:moveTo>
                  <a:lnTo>
                    <a:pt x="0" y="14475665"/>
                  </a:lnTo>
                  <a:lnTo>
                    <a:pt x="0" y="0"/>
                  </a:lnTo>
                  <a:lnTo>
                    <a:pt x="5381213" y="14475665"/>
                  </a:lnTo>
                  <a:close/>
                </a:path>
              </a:pathLst>
            </a:custGeom>
            <a:solidFill>
              <a:srgbClr val="EA4B33"/>
            </a:solidFill>
          </p:spPr>
          <p:txBody>
            <a:bodyPr/>
            <a:lstStyle/>
            <a:p>
              <a:endParaRPr lang="en-ID"/>
            </a:p>
          </p:txBody>
        </p:sp>
      </p:grpSp>
      <p:sp>
        <p:nvSpPr>
          <p:cNvPr id="4" name="TextBox 4"/>
          <p:cNvSpPr txBox="1"/>
          <p:nvPr/>
        </p:nvSpPr>
        <p:spPr>
          <a:xfrm>
            <a:off x="1028700" y="1019175"/>
            <a:ext cx="11151638" cy="801612"/>
          </a:xfrm>
          <a:prstGeom prst="rect">
            <a:avLst/>
          </a:prstGeom>
        </p:spPr>
        <p:txBody>
          <a:bodyPr lIns="0" tIns="0" rIns="0" bIns="0" rtlCol="0" anchor="t">
            <a:spAutoFit/>
          </a:bodyPr>
          <a:lstStyle/>
          <a:p>
            <a:pPr marL="0" lvl="0" indent="0">
              <a:lnSpc>
                <a:spcPts val="6236"/>
              </a:lnSpc>
              <a:spcBef>
                <a:spcPct val="0"/>
              </a:spcBef>
            </a:pPr>
            <a:r>
              <a:rPr lang="en-US" sz="5197">
                <a:solidFill>
                  <a:srgbClr val="191919"/>
                </a:solidFill>
                <a:latin typeface="Decalotype Bold"/>
              </a:rPr>
              <a:t>Jumlah Transaksi Berdasarkan Platform</a:t>
            </a:r>
          </a:p>
        </p:txBody>
      </p:sp>
      <p:grpSp>
        <p:nvGrpSpPr>
          <p:cNvPr id="5" name="Group 5"/>
          <p:cNvGrpSpPr/>
          <p:nvPr/>
        </p:nvGrpSpPr>
        <p:grpSpPr>
          <a:xfrm rot="-10800000">
            <a:off x="10552647" y="-199425"/>
            <a:ext cx="7752254" cy="3504666"/>
            <a:chOff x="0" y="0"/>
            <a:chExt cx="10899364" cy="4927422"/>
          </a:xfrm>
        </p:grpSpPr>
        <p:sp>
          <p:nvSpPr>
            <p:cNvPr id="6" name="Freeform 6"/>
            <p:cNvSpPr/>
            <p:nvPr/>
          </p:nvSpPr>
          <p:spPr>
            <a:xfrm>
              <a:off x="0" y="0"/>
              <a:ext cx="10899363" cy="4927422"/>
            </a:xfrm>
            <a:custGeom>
              <a:avLst/>
              <a:gdLst/>
              <a:ahLst/>
              <a:cxnLst/>
              <a:rect l="l" t="t" r="r" b="b"/>
              <a:pathLst>
                <a:path w="10899363" h="4927422">
                  <a:moveTo>
                    <a:pt x="10899363" y="4927422"/>
                  </a:moveTo>
                  <a:lnTo>
                    <a:pt x="0" y="4927422"/>
                  </a:lnTo>
                  <a:lnTo>
                    <a:pt x="0" y="0"/>
                  </a:lnTo>
                  <a:lnTo>
                    <a:pt x="10899363" y="4927422"/>
                  </a:lnTo>
                  <a:close/>
                </a:path>
              </a:pathLst>
            </a:custGeom>
            <a:solidFill>
              <a:srgbClr val="052896"/>
            </a:solidFill>
          </p:spPr>
          <p:txBody>
            <a:bodyPr/>
            <a:lstStyle/>
            <a:p>
              <a:endParaRPr lang="en-ID"/>
            </a:p>
          </p:txBody>
        </p:sp>
      </p:grpSp>
      <p:sp>
        <p:nvSpPr>
          <p:cNvPr id="7" name="Freeform 7"/>
          <p:cNvSpPr/>
          <p:nvPr/>
        </p:nvSpPr>
        <p:spPr>
          <a:xfrm>
            <a:off x="1028700" y="1959998"/>
            <a:ext cx="10233875" cy="6367004"/>
          </a:xfrm>
          <a:custGeom>
            <a:avLst/>
            <a:gdLst/>
            <a:ahLst/>
            <a:cxnLst/>
            <a:rect l="l" t="t" r="r" b="b"/>
            <a:pathLst>
              <a:path w="10233875" h="6367004">
                <a:moveTo>
                  <a:pt x="0" y="0"/>
                </a:moveTo>
                <a:lnTo>
                  <a:pt x="10233875" y="0"/>
                </a:lnTo>
                <a:lnTo>
                  <a:pt x="10233875" y="6367004"/>
                </a:lnTo>
                <a:lnTo>
                  <a:pt x="0" y="6367004"/>
                </a:lnTo>
                <a:lnTo>
                  <a:pt x="0" y="0"/>
                </a:lnTo>
                <a:close/>
              </a:path>
            </a:pathLst>
          </a:custGeom>
          <a:blipFill>
            <a:blip r:embed="rId2"/>
            <a:stretch>
              <a:fillRect/>
            </a:stretch>
          </a:blipFill>
        </p:spPr>
        <p:txBody>
          <a:bodyPr/>
          <a:lstStyle/>
          <a:p>
            <a:endParaRPr lang="en-ID"/>
          </a:p>
        </p:txBody>
      </p:sp>
      <p:sp>
        <p:nvSpPr>
          <p:cNvPr id="8" name="TextBox 8"/>
          <p:cNvSpPr txBox="1"/>
          <p:nvPr/>
        </p:nvSpPr>
        <p:spPr>
          <a:xfrm>
            <a:off x="1028700" y="8343265"/>
            <a:ext cx="13639274" cy="915035"/>
          </a:xfrm>
          <a:prstGeom prst="rect">
            <a:avLst/>
          </a:prstGeom>
        </p:spPr>
        <p:txBody>
          <a:bodyPr lIns="0" tIns="0" rIns="0" bIns="0" rtlCol="0" anchor="t">
            <a:spAutoFit/>
          </a:bodyPr>
          <a:lstStyle/>
          <a:p>
            <a:pPr>
              <a:lnSpc>
                <a:spcPts val="3640"/>
              </a:lnSpc>
            </a:pPr>
            <a:r>
              <a:rPr lang="en-US" sz="2600">
                <a:solidFill>
                  <a:srgbClr val="191919"/>
                </a:solidFill>
                <a:latin typeface="Public Sans"/>
              </a:rPr>
              <a:t>Website menjadi platform yang paling banyak digunakan selama 2021 baik untuk transaksi donasi maupun zakat.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667974" y="-8925"/>
            <a:ext cx="3827428" cy="10295925"/>
            <a:chOff x="0" y="0"/>
            <a:chExt cx="5381213" cy="14475665"/>
          </a:xfrm>
        </p:grpSpPr>
        <p:sp>
          <p:nvSpPr>
            <p:cNvPr id="3" name="Freeform 3"/>
            <p:cNvSpPr/>
            <p:nvPr/>
          </p:nvSpPr>
          <p:spPr>
            <a:xfrm>
              <a:off x="0" y="0"/>
              <a:ext cx="5381213" cy="14475665"/>
            </a:xfrm>
            <a:custGeom>
              <a:avLst/>
              <a:gdLst/>
              <a:ahLst/>
              <a:cxnLst/>
              <a:rect l="l" t="t" r="r" b="b"/>
              <a:pathLst>
                <a:path w="5381213" h="14475665">
                  <a:moveTo>
                    <a:pt x="5381213" y="14475665"/>
                  </a:moveTo>
                  <a:lnTo>
                    <a:pt x="0" y="14475665"/>
                  </a:lnTo>
                  <a:lnTo>
                    <a:pt x="0" y="0"/>
                  </a:lnTo>
                  <a:lnTo>
                    <a:pt x="5381213" y="14475665"/>
                  </a:lnTo>
                  <a:close/>
                </a:path>
              </a:pathLst>
            </a:custGeom>
            <a:solidFill>
              <a:srgbClr val="EA4B33"/>
            </a:solidFill>
          </p:spPr>
          <p:txBody>
            <a:bodyPr/>
            <a:lstStyle/>
            <a:p>
              <a:endParaRPr lang="en-ID"/>
            </a:p>
          </p:txBody>
        </p:sp>
      </p:grpSp>
      <p:sp>
        <p:nvSpPr>
          <p:cNvPr id="4" name="TextBox 4"/>
          <p:cNvSpPr txBox="1"/>
          <p:nvPr/>
        </p:nvSpPr>
        <p:spPr>
          <a:xfrm>
            <a:off x="1028700" y="751295"/>
            <a:ext cx="11151638" cy="801612"/>
          </a:xfrm>
          <a:prstGeom prst="rect">
            <a:avLst/>
          </a:prstGeom>
        </p:spPr>
        <p:txBody>
          <a:bodyPr lIns="0" tIns="0" rIns="0" bIns="0" rtlCol="0" anchor="t">
            <a:spAutoFit/>
          </a:bodyPr>
          <a:lstStyle/>
          <a:p>
            <a:pPr marL="0" lvl="0" indent="0">
              <a:lnSpc>
                <a:spcPts val="6236"/>
              </a:lnSpc>
              <a:spcBef>
                <a:spcPct val="0"/>
              </a:spcBef>
            </a:pPr>
            <a:r>
              <a:rPr lang="en-US" sz="5197">
                <a:solidFill>
                  <a:srgbClr val="191919"/>
                </a:solidFill>
                <a:latin typeface="Decalotype Bold"/>
              </a:rPr>
              <a:t>Jumlah Kategori Zakat</a:t>
            </a:r>
          </a:p>
        </p:txBody>
      </p:sp>
      <p:grpSp>
        <p:nvGrpSpPr>
          <p:cNvPr id="5" name="Group 5"/>
          <p:cNvGrpSpPr/>
          <p:nvPr/>
        </p:nvGrpSpPr>
        <p:grpSpPr>
          <a:xfrm rot="-10800000">
            <a:off x="10552647" y="-199425"/>
            <a:ext cx="7752254" cy="3504666"/>
            <a:chOff x="0" y="0"/>
            <a:chExt cx="10899364" cy="4927422"/>
          </a:xfrm>
        </p:grpSpPr>
        <p:sp>
          <p:nvSpPr>
            <p:cNvPr id="6" name="Freeform 6"/>
            <p:cNvSpPr/>
            <p:nvPr/>
          </p:nvSpPr>
          <p:spPr>
            <a:xfrm>
              <a:off x="0" y="0"/>
              <a:ext cx="10899363" cy="4927422"/>
            </a:xfrm>
            <a:custGeom>
              <a:avLst/>
              <a:gdLst/>
              <a:ahLst/>
              <a:cxnLst/>
              <a:rect l="l" t="t" r="r" b="b"/>
              <a:pathLst>
                <a:path w="10899363" h="4927422">
                  <a:moveTo>
                    <a:pt x="10899363" y="4927422"/>
                  </a:moveTo>
                  <a:lnTo>
                    <a:pt x="0" y="4927422"/>
                  </a:lnTo>
                  <a:lnTo>
                    <a:pt x="0" y="0"/>
                  </a:lnTo>
                  <a:lnTo>
                    <a:pt x="10899363" y="4927422"/>
                  </a:lnTo>
                  <a:close/>
                </a:path>
              </a:pathLst>
            </a:custGeom>
            <a:solidFill>
              <a:srgbClr val="052896"/>
            </a:solidFill>
          </p:spPr>
          <p:txBody>
            <a:bodyPr/>
            <a:lstStyle/>
            <a:p>
              <a:endParaRPr lang="en-ID"/>
            </a:p>
          </p:txBody>
        </p:sp>
      </p:grpSp>
      <p:sp>
        <p:nvSpPr>
          <p:cNvPr id="7" name="Freeform 7"/>
          <p:cNvSpPr/>
          <p:nvPr/>
        </p:nvSpPr>
        <p:spPr>
          <a:xfrm>
            <a:off x="1028700" y="1877082"/>
            <a:ext cx="13400074" cy="6681426"/>
          </a:xfrm>
          <a:custGeom>
            <a:avLst/>
            <a:gdLst/>
            <a:ahLst/>
            <a:cxnLst/>
            <a:rect l="l" t="t" r="r" b="b"/>
            <a:pathLst>
              <a:path w="13400074" h="6681426">
                <a:moveTo>
                  <a:pt x="0" y="0"/>
                </a:moveTo>
                <a:lnTo>
                  <a:pt x="13400074" y="0"/>
                </a:lnTo>
                <a:lnTo>
                  <a:pt x="13400074" y="6681426"/>
                </a:lnTo>
                <a:lnTo>
                  <a:pt x="0" y="6681426"/>
                </a:lnTo>
                <a:lnTo>
                  <a:pt x="0" y="0"/>
                </a:lnTo>
                <a:close/>
              </a:path>
            </a:pathLst>
          </a:custGeom>
          <a:blipFill>
            <a:blip r:embed="rId2"/>
            <a:stretch>
              <a:fillRect/>
            </a:stretch>
          </a:blipFill>
        </p:spPr>
        <p:txBody>
          <a:bodyPr/>
          <a:lstStyle/>
          <a:p>
            <a:endParaRPr lang="en-ID"/>
          </a:p>
        </p:txBody>
      </p:sp>
      <p:sp>
        <p:nvSpPr>
          <p:cNvPr id="8" name="TextBox 8"/>
          <p:cNvSpPr txBox="1"/>
          <p:nvPr/>
        </p:nvSpPr>
        <p:spPr>
          <a:xfrm>
            <a:off x="1028700" y="8767445"/>
            <a:ext cx="13639274" cy="915035"/>
          </a:xfrm>
          <a:prstGeom prst="rect">
            <a:avLst/>
          </a:prstGeom>
        </p:spPr>
        <p:txBody>
          <a:bodyPr lIns="0" tIns="0" rIns="0" bIns="0" rtlCol="0" anchor="t">
            <a:spAutoFit/>
          </a:bodyPr>
          <a:lstStyle/>
          <a:p>
            <a:pPr>
              <a:lnSpc>
                <a:spcPts val="3640"/>
              </a:lnSpc>
            </a:pPr>
            <a:r>
              <a:rPr lang="en-US" sz="2600">
                <a:solidFill>
                  <a:srgbClr val="191919"/>
                </a:solidFill>
                <a:latin typeface="Public Sans"/>
              </a:rPr>
              <a:t>Kategori zakat yang paling banyak dilakukan selama 2021 adalah Zakat Penghasilan sebanyak 358 Transaksi.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2596" y="1028700"/>
            <a:ext cx="11345981" cy="7785961"/>
          </a:xfrm>
          <a:custGeom>
            <a:avLst/>
            <a:gdLst/>
            <a:ahLst/>
            <a:cxnLst/>
            <a:rect l="l" t="t" r="r" b="b"/>
            <a:pathLst>
              <a:path w="11345981" h="7785961">
                <a:moveTo>
                  <a:pt x="0" y="0"/>
                </a:moveTo>
                <a:lnTo>
                  <a:pt x="11345981" y="0"/>
                </a:lnTo>
                <a:lnTo>
                  <a:pt x="11345981" y="7785961"/>
                </a:lnTo>
                <a:lnTo>
                  <a:pt x="0" y="7785961"/>
                </a:lnTo>
                <a:lnTo>
                  <a:pt x="0" y="0"/>
                </a:lnTo>
                <a:close/>
              </a:path>
            </a:pathLst>
          </a:custGeom>
          <a:blipFill>
            <a:blip r:embed="rId2"/>
            <a:stretch>
              <a:fillRect r="-3534"/>
            </a:stretch>
          </a:blipFill>
        </p:spPr>
        <p:txBody>
          <a:bodyPr/>
          <a:lstStyle/>
          <a:p>
            <a:endParaRPr lang="en-ID"/>
          </a:p>
        </p:txBody>
      </p:sp>
      <p:grpSp>
        <p:nvGrpSpPr>
          <p:cNvPr id="3" name="Group 3"/>
          <p:cNvGrpSpPr/>
          <p:nvPr/>
        </p:nvGrpSpPr>
        <p:grpSpPr>
          <a:xfrm>
            <a:off x="9498209" y="3907388"/>
            <a:ext cx="5782321" cy="1571384"/>
            <a:chOff x="0" y="0"/>
            <a:chExt cx="7709762" cy="2095179"/>
          </a:xfrm>
        </p:grpSpPr>
        <p:sp>
          <p:nvSpPr>
            <p:cNvPr id="4" name="TextBox 4"/>
            <p:cNvSpPr txBox="1"/>
            <p:nvPr/>
          </p:nvSpPr>
          <p:spPr>
            <a:xfrm>
              <a:off x="0" y="-9525"/>
              <a:ext cx="7709762" cy="1337581"/>
            </a:xfrm>
            <a:prstGeom prst="rect">
              <a:avLst/>
            </a:prstGeom>
          </p:spPr>
          <p:txBody>
            <a:bodyPr lIns="0" tIns="0" rIns="0" bIns="0" rtlCol="0" anchor="t">
              <a:spAutoFit/>
            </a:bodyPr>
            <a:lstStyle/>
            <a:p>
              <a:pPr marL="0" lvl="0" indent="0">
                <a:lnSpc>
                  <a:spcPts val="7842"/>
                </a:lnSpc>
                <a:spcBef>
                  <a:spcPct val="0"/>
                </a:spcBef>
              </a:pPr>
              <a:r>
                <a:rPr lang="en-US" sz="6535">
                  <a:solidFill>
                    <a:srgbClr val="191919"/>
                  </a:solidFill>
                  <a:latin typeface="Decalotype Bold"/>
                </a:rPr>
                <a:t>Jumlah Customer</a:t>
              </a:r>
            </a:p>
          </p:txBody>
        </p:sp>
        <p:sp>
          <p:nvSpPr>
            <p:cNvPr id="5" name="TextBox 5"/>
            <p:cNvSpPr txBox="1"/>
            <p:nvPr/>
          </p:nvSpPr>
          <p:spPr>
            <a:xfrm>
              <a:off x="0" y="1601785"/>
              <a:ext cx="5853309" cy="496469"/>
            </a:xfrm>
            <a:prstGeom prst="rect">
              <a:avLst/>
            </a:prstGeom>
          </p:spPr>
          <p:txBody>
            <a:bodyPr lIns="0" tIns="0" rIns="0" bIns="0" rtlCol="0" anchor="t">
              <a:spAutoFit/>
            </a:bodyPr>
            <a:lstStyle/>
            <a:p>
              <a:pPr marL="0" lvl="0" indent="0">
                <a:lnSpc>
                  <a:spcPts val="3020"/>
                </a:lnSpc>
                <a:spcBef>
                  <a:spcPct val="0"/>
                </a:spcBef>
              </a:pPr>
              <a:endParaRPr/>
            </a:p>
          </p:txBody>
        </p:sp>
      </p:grpSp>
      <p:sp>
        <p:nvSpPr>
          <p:cNvPr id="6" name="TextBox 6"/>
          <p:cNvSpPr txBox="1"/>
          <p:nvPr/>
        </p:nvSpPr>
        <p:spPr>
          <a:xfrm>
            <a:off x="9498209" y="5020938"/>
            <a:ext cx="7617626" cy="1372235"/>
          </a:xfrm>
          <a:prstGeom prst="rect">
            <a:avLst/>
          </a:prstGeom>
        </p:spPr>
        <p:txBody>
          <a:bodyPr lIns="0" tIns="0" rIns="0" bIns="0" rtlCol="0" anchor="t">
            <a:spAutoFit/>
          </a:bodyPr>
          <a:lstStyle/>
          <a:p>
            <a:pPr>
              <a:lnSpc>
                <a:spcPts val="3640"/>
              </a:lnSpc>
            </a:pPr>
            <a:r>
              <a:rPr lang="en-US" sz="2600">
                <a:solidFill>
                  <a:srgbClr val="191919"/>
                </a:solidFill>
                <a:latin typeface="Public Sans"/>
              </a:rPr>
              <a:t>sebanyak 33% customer yang menggunakan platform ini tidak melakukan registrasi pada sistem.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2896"/>
        </a:solidFill>
        <a:effectLst/>
      </p:bgPr>
    </p:bg>
    <p:spTree>
      <p:nvGrpSpPr>
        <p:cNvPr id="1" name=""/>
        <p:cNvGrpSpPr/>
        <p:nvPr/>
      </p:nvGrpSpPr>
      <p:grpSpPr>
        <a:xfrm>
          <a:off x="0" y="0"/>
          <a:ext cx="0" cy="0"/>
          <a:chOff x="0" y="0"/>
          <a:chExt cx="0" cy="0"/>
        </a:xfrm>
      </p:grpSpPr>
      <p:sp>
        <p:nvSpPr>
          <p:cNvPr id="2" name="TextBox 2"/>
          <p:cNvSpPr txBox="1"/>
          <p:nvPr/>
        </p:nvSpPr>
        <p:spPr>
          <a:xfrm>
            <a:off x="1028700" y="3529440"/>
            <a:ext cx="8716862" cy="2331720"/>
          </a:xfrm>
          <a:prstGeom prst="rect">
            <a:avLst/>
          </a:prstGeom>
        </p:spPr>
        <p:txBody>
          <a:bodyPr lIns="0" tIns="0" rIns="0" bIns="0" rtlCol="0" anchor="t">
            <a:spAutoFit/>
          </a:bodyPr>
          <a:lstStyle/>
          <a:p>
            <a:pPr marL="0" lvl="0" indent="0">
              <a:lnSpc>
                <a:spcPts val="8925"/>
              </a:lnSpc>
            </a:pPr>
            <a:r>
              <a:rPr lang="en-US" sz="8925">
                <a:solidFill>
                  <a:srgbClr val="FFFFFF"/>
                </a:solidFill>
                <a:latin typeface="Decalotype Bold"/>
              </a:rPr>
              <a:t>Data Pre-Processing</a:t>
            </a:r>
          </a:p>
        </p:txBody>
      </p:sp>
      <p:grpSp>
        <p:nvGrpSpPr>
          <p:cNvPr id="3" name="Group 3"/>
          <p:cNvGrpSpPr/>
          <p:nvPr/>
        </p:nvGrpSpPr>
        <p:grpSpPr>
          <a:xfrm rot="-5400000">
            <a:off x="9081247" y="1080247"/>
            <a:ext cx="10287000" cy="8126505"/>
            <a:chOff x="0" y="0"/>
            <a:chExt cx="12769233" cy="10087415"/>
          </a:xfrm>
        </p:grpSpPr>
        <p:sp>
          <p:nvSpPr>
            <p:cNvPr id="4" name="Freeform 4"/>
            <p:cNvSpPr/>
            <p:nvPr/>
          </p:nvSpPr>
          <p:spPr>
            <a:xfrm>
              <a:off x="0" y="0"/>
              <a:ext cx="12769234" cy="10087415"/>
            </a:xfrm>
            <a:custGeom>
              <a:avLst/>
              <a:gdLst/>
              <a:ahLst/>
              <a:cxnLst/>
              <a:rect l="l" t="t" r="r" b="b"/>
              <a:pathLst>
                <a:path w="12769234" h="10087415">
                  <a:moveTo>
                    <a:pt x="12769234" y="10087415"/>
                  </a:moveTo>
                  <a:lnTo>
                    <a:pt x="0" y="10087415"/>
                  </a:lnTo>
                  <a:lnTo>
                    <a:pt x="0" y="0"/>
                  </a:lnTo>
                  <a:lnTo>
                    <a:pt x="12769234" y="10087415"/>
                  </a:lnTo>
                  <a:close/>
                </a:path>
              </a:pathLst>
            </a:custGeom>
            <a:solidFill>
              <a:srgbClr val="EA4B33"/>
            </a:solidFill>
          </p:spPr>
          <p:txBody>
            <a:bodyPr/>
            <a:lstStyle/>
            <a:p>
              <a:endParaRPr lang="en-ID"/>
            </a:p>
          </p:txBody>
        </p:sp>
      </p:grpSp>
      <p:grpSp>
        <p:nvGrpSpPr>
          <p:cNvPr id="5" name="Group 5"/>
          <p:cNvGrpSpPr>
            <a:grpSpLocks noChangeAspect="1"/>
          </p:cNvGrpSpPr>
          <p:nvPr/>
        </p:nvGrpSpPr>
        <p:grpSpPr>
          <a:xfrm>
            <a:off x="11009755" y="1963295"/>
            <a:ext cx="4953000" cy="10065734"/>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ID"/>
            </a:p>
          </p:txBody>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13777" r="-113777"/>
              </a:stretch>
            </a:blipFill>
          </p:spPr>
          <p:txBody>
            <a:bodyPr/>
            <a:lstStyle/>
            <a:p>
              <a:endParaRPr lang="en-ID"/>
            </a:p>
          </p:txBody>
        </p:sp>
      </p:grpSp>
      <p:grpSp>
        <p:nvGrpSpPr>
          <p:cNvPr id="8" name="Group 8"/>
          <p:cNvGrpSpPr/>
          <p:nvPr/>
        </p:nvGrpSpPr>
        <p:grpSpPr>
          <a:xfrm>
            <a:off x="1028700" y="4922744"/>
            <a:ext cx="5409382" cy="2160700"/>
            <a:chOff x="0" y="0"/>
            <a:chExt cx="7212509" cy="2880934"/>
          </a:xfrm>
        </p:grpSpPr>
        <p:sp>
          <p:nvSpPr>
            <p:cNvPr id="9" name="TextBox 9"/>
            <p:cNvSpPr txBox="1"/>
            <p:nvPr/>
          </p:nvSpPr>
          <p:spPr>
            <a:xfrm>
              <a:off x="0" y="-9525"/>
              <a:ext cx="7212509" cy="1838325"/>
            </a:xfrm>
            <a:prstGeom prst="rect">
              <a:avLst/>
            </a:prstGeom>
          </p:spPr>
          <p:txBody>
            <a:bodyPr lIns="0" tIns="0" rIns="0" bIns="0" rtlCol="0" anchor="t">
              <a:spAutoFit/>
            </a:bodyPr>
            <a:lstStyle/>
            <a:p>
              <a:pPr marL="0" lvl="0" indent="0">
                <a:lnSpc>
                  <a:spcPts val="10800"/>
                </a:lnSpc>
                <a:spcBef>
                  <a:spcPct val="0"/>
                </a:spcBef>
              </a:pPr>
              <a:endParaRPr/>
            </a:p>
          </p:txBody>
        </p:sp>
        <p:sp>
          <p:nvSpPr>
            <p:cNvPr id="10" name="TextBox 10"/>
            <p:cNvSpPr txBox="1"/>
            <p:nvPr/>
          </p:nvSpPr>
          <p:spPr>
            <a:xfrm>
              <a:off x="0" y="2206987"/>
              <a:ext cx="5475791" cy="682413"/>
            </a:xfrm>
            <a:prstGeom prst="rect">
              <a:avLst/>
            </a:prstGeom>
          </p:spPr>
          <p:txBody>
            <a:bodyPr lIns="0" tIns="0" rIns="0" bIns="0" rtlCol="0" anchor="t">
              <a:spAutoFit/>
            </a:bodyPr>
            <a:lstStyle/>
            <a:p>
              <a:pPr marL="0" lvl="0" indent="0">
                <a:lnSpc>
                  <a:spcPts val="4160"/>
                </a:lnSpc>
                <a:spcBef>
                  <a:spcPct val="0"/>
                </a:spcBef>
              </a:pPr>
              <a:r>
                <a:rPr lang="en-US" sz="3200">
                  <a:solidFill>
                    <a:srgbClr val="FFFFFF"/>
                  </a:solidFill>
                  <a:latin typeface="Public Sans"/>
                </a:rPr>
                <a:t>Stage 3</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4172" y="4430901"/>
            <a:ext cx="13082875" cy="1469453"/>
          </a:xfrm>
          <a:custGeom>
            <a:avLst/>
            <a:gdLst/>
            <a:ahLst/>
            <a:cxnLst/>
            <a:rect l="l" t="t" r="r" b="b"/>
            <a:pathLst>
              <a:path w="13082875" h="1469453">
                <a:moveTo>
                  <a:pt x="0" y="0"/>
                </a:moveTo>
                <a:lnTo>
                  <a:pt x="13082875" y="0"/>
                </a:lnTo>
                <a:lnTo>
                  <a:pt x="13082875" y="1469453"/>
                </a:lnTo>
                <a:lnTo>
                  <a:pt x="0" y="1469453"/>
                </a:lnTo>
                <a:lnTo>
                  <a:pt x="0" y="0"/>
                </a:lnTo>
                <a:close/>
              </a:path>
            </a:pathLst>
          </a:custGeom>
          <a:blipFill>
            <a:blip r:embed="rId2"/>
            <a:stretch>
              <a:fillRect/>
            </a:stretch>
          </a:blipFill>
        </p:spPr>
        <p:txBody>
          <a:bodyPr/>
          <a:lstStyle/>
          <a:p>
            <a:endParaRPr lang="en-ID"/>
          </a:p>
        </p:txBody>
      </p:sp>
      <p:grpSp>
        <p:nvGrpSpPr>
          <p:cNvPr id="3" name="Group 3"/>
          <p:cNvGrpSpPr/>
          <p:nvPr/>
        </p:nvGrpSpPr>
        <p:grpSpPr>
          <a:xfrm>
            <a:off x="1294172" y="2778064"/>
            <a:ext cx="11987958" cy="1652837"/>
            <a:chOff x="0" y="0"/>
            <a:chExt cx="15983944" cy="2203783"/>
          </a:xfrm>
        </p:grpSpPr>
        <p:sp>
          <p:nvSpPr>
            <p:cNvPr id="4" name="TextBox 4"/>
            <p:cNvSpPr txBox="1"/>
            <p:nvPr/>
          </p:nvSpPr>
          <p:spPr>
            <a:xfrm>
              <a:off x="0" y="0"/>
              <a:ext cx="15983944" cy="1396896"/>
            </a:xfrm>
            <a:prstGeom prst="rect">
              <a:avLst/>
            </a:prstGeom>
          </p:spPr>
          <p:txBody>
            <a:bodyPr lIns="0" tIns="0" rIns="0" bIns="0" rtlCol="0" anchor="t">
              <a:spAutoFit/>
            </a:bodyPr>
            <a:lstStyle/>
            <a:p>
              <a:pPr marL="0" lvl="0" indent="0">
                <a:lnSpc>
                  <a:spcPts val="8249"/>
                </a:lnSpc>
                <a:spcBef>
                  <a:spcPct val="0"/>
                </a:spcBef>
              </a:pPr>
              <a:r>
                <a:rPr lang="en-US" sz="6874">
                  <a:solidFill>
                    <a:srgbClr val="191919"/>
                  </a:solidFill>
                  <a:latin typeface="Decalotype Bold"/>
                </a:rPr>
                <a:t>Mengubah Tipe data tanggal</a:t>
              </a:r>
            </a:p>
          </p:txBody>
        </p:sp>
        <p:sp>
          <p:nvSpPr>
            <p:cNvPr id="5" name="TextBox 5"/>
            <p:cNvSpPr txBox="1"/>
            <p:nvPr/>
          </p:nvSpPr>
          <p:spPr>
            <a:xfrm>
              <a:off x="0" y="1686294"/>
              <a:ext cx="12135131" cy="520722"/>
            </a:xfrm>
            <a:prstGeom prst="rect">
              <a:avLst/>
            </a:prstGeom>
          </p:spPr>
          <p:txBody>
            <a:bodyPr lIns="0" tIns="0" rIns="0" bIns="0" rtlCol="0" anchor="t">
              <a:spAutoFit/>
            </a:bodyPr>
            <a:lstStyle/>
            <a:p>
              <a:pPr marL="0" lvl="0" indent="0">
                <a:lnSpc>
                  <a:spcPts val="3177"/>
                </a:lnSpc>
                <a:spcBef>
                  <a:spcPct val="0"/>
                </a:spcBef>
              </a:pPr>
              <a:endParaRPr/>
            </a:p>
          </p:txBody>
        </p:sp>
      </p:grpSp>
      <p:sp>
        <p:nvSpPr>
          <p:cNvPr id="6" name="TextBox 6"/>
          <p:cNvSpPr txBox="1"/>
          <p:nvPr/>
        </p:nvSpPr>
        <p:spPr>
          <a:xfrm>
            <a:off x="1294172" y="6328429"/>
            <a:ext cx="8802063" cy="457835"/>
          </a:xfrm>
          <a:prstGeom prst="rect">
            <a:avLst/>
          </a:prstGeom>
        </p:spPr>
        <p:txBody>
          <a:bodyPr lIns="0" tIns="0" rIns="0" bIns="0" rtlCol="0" anchor="t">
            <a:spAutoFit/>
          </a:bodyPr>
          <a:lstStyle/>
          <a:p>
            <a:pPr>
              <a:lnSpc>
                <a:spcPts val="3640"/>
              </a:lnSpc>
            </a:pPr>
            <a:r>
              <a:rPr lang="en-US" sz="2600">
                <a:solidFill>
                  <a:srgbClr val="191919"/>
                </a:solidFill>
                <a:latin typeface="Public Sans"/>
              </a:rPr>
              <a:t>Mengubah tipe data tanggal dari </a:t>
            </a:r>
            <a:r>
              <a:rPr lang="en-US" sz="2600">
                <a:solidFill>
                  <a:srgbClr val="191919"/>
                </a:solidFill>
                <a:latin typeface="Public Sans Italics"/>
              </a:rPr>
              <a:t>Object</a:t>
            </a:r>
            <a:r>
              <a:rPr lang="en-US" sz="2600">
                <a:solidFill>
                  <a:srgbClr val="191919"/>
                </a:solidFill>
                <a:latin typeface="Public Sans"/>
              </a:rPr>
              <a:t> ke </a:t>
            </a:r>
            <a:r>
              <a:rPr lang="en-US" sz="2600">
                <a:solidFill>
                  <a:srgbClr val="191919"/>
                </a:solidFill>
                <a:latin typeface="Public Sans Italics"/>
              </a:rPr>
              <a:t>Datetime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2896"/>
        </a:solidFill>
        <a:effectLst/>
      </p:bgPr>
    </p:bg>
    <p:spTree>
      <p:nvGrpSpPr>
        <p:cNvPr id="1" name=""/>
        <p:cNvGrpSpPr/>
        <p:nvPr/>
      </p:nvGrpSpPr>
      <p:grpSpPr>
        <a:xfrm>
          <a:off x="0" y="0"/>
          <a:ext cx="0" cy="0"/>
          <a:chOff x="0" y="0"/>
          <a:chExt cx="0" cy="0"/>
        </a:xfrm>
      </p:grpSpPr>
      <p:sp>
        <p:nvSpPr>
          <p:cNvPr id="2" name="AutoShape 2"/>
          <p:cNvSpPr/>
          <p:nvPr/>
        </p:nvSpPr>
        <p:spPr>
          <a:xfrm rot="-6078035">
            <a:off x="-3267573" y="135072"/>
            <a:ext cx="13593765" cy="10097433"/>
          </a:xfrm>
          <a:prstGeom prst="rect">
            <a:avLst/>
          </a:prstGeom>
          <a:solidFill>
            <a:srgbClr val="FFFFFF"/>
          </a:solidFill>
        </p:spPr>
        <p:txBody>
          <a:bodyPr/>
          <a:lstStyle/>
          <a:p>
            <a:endParaRPr lang="en-ID"/>
          </a:p>
        </p:txBody>
      </p:sp>
      <p:grpSp>
        <p:nvGrpSpPr>
          <p:cNvPr id="3" name="Group 3"/>
          <p:cNvGrpSpPr/>
          <p:nvPr/>
        </p:nvGrpSpPr>
        <p:grpSpPr>
          <a:xfrm>
            <a:off x="1028700" y="4020020"/>
            <a:ext cx="6886146" cy="2246960"/>
            <a:chOff x="0" y="0"/>
            <a:chExt cx="9181529" cy="2995946"/>
          </a:xfrm>
        </p:grpSpPr>
        <p:sp>
          <p:nvSpPr>
            <p:cNvPr id="4" name="TextBox 4"/>
            <p:cNvSpPr txBox="1"/>
            <p:nvPr/>
          </p:nvSpPr>
          <p:spPr>
            <a:xfrm>
              <a:off x="0" y="-9525"/>
              <a:ext cx="9181529" cy="1838325"/>
            </a:xfrm>
            <a:prstGeom prst="rect">
              <a:avLst/>
            </a:prstGeom>
          </p:spPr>
          <p:txBody>
            <a:bodyPr lIns="0" tIns="0" rIns="0" bIns="0" rtlCol="0" anchor="t">
              <a:spAutoFit/>
            </a:bodyPr>
            <a:lstStyle/>
            <a:p>
              <a:pPr marL="0" lvl="0" indent="0" algn="l">
                <a:lnSpc>
                  <a:spcPts val="10800"/>
                </a:lnSpc>
                <a:spcBef>
                  <a:spcPct val="0"/>
                </a:spcBef>
              </a:pPr>
              <a:r>
                <a:rPr lang="en-US" sz="9000" u="none">
                  <a:solidFill>
                    <a:srgbClr val="052896"/>
                  </a:solidFill>
                  <a:latin typeface="Decalotype Bold"/>
                </a:rPr>
                <a:t>Agenda</a:t>
              </a:r>
            </a:p>
          </p:txBody>
        </p:sp>
        <p:sp>
          <p:nvSpPr>
            <p:cNvPr id="5" name="TextBox 5"/>
            <p:cNvSpPr txBox="1"/>
            <p:nvPr/>
          </p:nvSpPr>
          <p:spPr>
            <a:xfrm>
              <a:off x="0" y="2315650"/>
              <a:ext cx="9181529" cy="682413"/>
            </a:xfrm>
            <a:prstGeom prst="rect">
              <a:avLst/>
            </a:prstGeom>
          </p:spPr>
          <p:txBody>
            <a:bodyPr lIns="0" tIns="0" rIns="0" bIns="0" rtlCol="0" anchor="t">
              <a:spAutoFit/>
            </a:bodyPr>
            <a:lstStyle/>
            <a:p>
              <a:pPr marL="0" lvl="0" indent="0" algn="l">
                <a:lnSpc>
                  <a:spcPts val="4160"/>
                </a:lnSpc>
                <a:spcBef>
                  <a:spcPct val="0"/>
                </a:spcBef>
              </a:pPr>
              <a:r>
                <a:rPr lang="en-US" sz="3200">
                  <a:solidFill>
                    <a:srgbClr val="191919"/>
                  </a:solidFill>
                  <a:latin typeface="Public Sans"/>
                </a:rPr>
                <a:t>Objektif Pengerjaan Dataset</a:t>
              </a:r>
            </a:p>
          </p:txBody>
        </p:sp>
      </p:grpSp>
      <p:sp>
        <p:nvSpPr>
          <p:cNvPr id="6" name="TextBox 6"/>
          <p:cNvSpPr txBox="1"/>
          <p:nvPr/>
        </p:nvSpPr>
        <p:spPr>
          <a:xfrm>
            <a:off x="9994144" y="3738245"/>
            <a:ext cx="6559588" cy="2743835"/>
          </a:xfrm>
          <a:prstGeom prst="rect">
            <a:avLst/>
          </a:prstGeom>
        </p:spPr>
        <p:txBody>
          <a:bodyPr lIns="0" tIns="0" rIns="0" bIns="0" rtlCol="0" anchor="t">
            <a:spAutoFit/>
          </a:bodyPr>
          <a:lstStyle/>
          <a:p>
            <a:pPr marL="561341" lvl="1" indent="-280670">
              <a:lnSpc>
                <a:spcPts val="3640"/>
              </a:lnSpc>
              <a:buFont typeface="Arial"/>
              <a:buChar char="•"/>
            </a:pPr>
            <a:r>
              <a:rPr lang="en-US" sz="2600">
                <a:solidFill>
                  <a:srgbClr val="FFFFFF"/>
                </a:solidFill>
                <a:latin typeface="Public Sans"/>
              </a:rPr>
              <a:t>Data Understanding</a:t>
            </a:r>
          </a:p>
          <a:p>
            <a:pPr marL="561341" lvl="1" indent="-280670">
              <a:lnSpc>
                <a:spcPts val="3640"/>
              </a:lnSpc>
              <a:buFont typeface="Arial"/>
              <a:buChar char="•"/>
            </a:pPr>
            <a:r>
              <a:rPr lang="en-US" sz="2600">
                <a:solidFill>
                  <a:srgbClr val="FFFFFF"/>
                </a:solidFill>
                <a:latin typeface="Public Sans"/>
              </a:rPr>
              <a:t>Data Analyst (Insight)</a:t>
            </a:r>
          </a:p>
          <a:p>
            <a:pPr marL="561341" lvl="1" indent="-280670">
              <a:lnSpc>
                <a:spcPts val="3640"/>
              </a:lnSpc>
              <a:buFont typeface="Arial"/>
              <a:buChar char="•"/>
            </a:pPr>
            <a:r>
              <a:rPr lang="en-US" sz="2600">
                <a:solidFill>
                  <a:srgbClr val="FFFFFF"/>
                </a:solidFill>
                <a:latin typeface="Public Sans"/>
              </a:rPr>
              <a:t>Data Pre-Processing</a:t>
            </a:r>
          </a:p>
          <a:p>
            <a:pPr marL="561341" lvl="1" indent="-280670">
              <a:lnSpc>
                <a:spcPts val="3640"/>
              </a:lnSpc>
              <a:buFont typeface="Arial"/>
              <a:buChar char="•"/>
            </a:pPr>
            <a:r>
              <a:rPr lang="en-US" sz="2600">
                <a:solidFill>
                  <a:srgbClr val="FFFFFF"/>
                </a:solidFill>
                <a:latin typeface="Public Sans"/>
              </a:rPr>
              <a:t>Data Modelling (Forecasting)</a:t>
            </a:r>
          </a:p>
          <a:p>
            <a:pPr marL="561341" lvl="1" indent="-280670">
              <a:lnSpc>
                <a:spcPts val="3640"/>
              </a:lnSpc>
              <a:buFont typeface="Arial"/>
              <a:buChar char="•"/>
            </a:pPr>
            <a:r>
              <a:rPr lang="en-US" sz="2600">
                <a:solidFill>
                  <a:srgbClr val="FFFFFF"/>
                </a:solidFill>
                <a:latin typeface="Public Sans"/>
              </a:rPr>
              <a:t>Data Visualization (Dashboard - Google Data Studio)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12296" y="1890729"/>
            <a:ext cx="9365853" cy="3252771"/>
          </a:xfrm>
          <a:custGeom>
            <a:avLst/>
            <a:gdLst/>
            <a:ahLst/>
            <a:cxnLst/>
            <a:rect l="l" t="t" r="r" b="b"/>
            <a:pathLst>
              <a:path w="9365853" h="3252771">
                <a:moveTo>
                  <a:pt x="0" y="0"/>
                </a:moveTo>
                <a:lnTo>
                  <a:pt x="9365853" y="0"/>
                </a:lnTo>
                <a:lnTo>
                  <a:pt x="9365853" y="3252771"/>
                </a:lnTo>
                <a:lnTo>
                  <a:pt x="0" y="3252771"/>
                </a:lnTo>
                <a:lnTo>
                  <a:pt x="0" y="0"/>
                </a:lnTo>
                <a:close/>
              </a:path>
            </a:pathLst>
          </a:custGeom>
          <a:blipFill>
            <a:blip r:embed="rId2"/>
            <a:stretch>
              <a:fillRect/>
            </a:stretch>
          </a:blipFill>
        </p:spPr>
        <p:txBody>
          <a:bodyPr/>
          <a:lstStyle/>
          <a:p>
            <a:endParaRPr lang="en-ID"/>
          </a:p>
        </p:txBody>
      </p:sp>
      <p:sp>
        <p:nvSpPr>
          <p:cNvPr id="3" name="Freeform 3"/>
          <p:cNvSpPr/>
          <p:nvPr/>
        </p:nvSpPr>
        <p:spPr>
          <a:xfrm>
            <a:off x="2101143" y="6418377"/>
            <a:ext cx="3137668" cy="3455772"/>
          </a:xfrm>
          <a:custGeom>
            <a:avLst/>
            <a:gdLst/>
            <a:ahLst/>
            <a:cxnLst/>
            <a:rect l="l" t="t" r="r" b="b"/>
            <a:pathLst>
              <a:path w="3137668" h="3455772">
                <a:moveTo>
                  <a:pt x="0" y="0"/>
                </a:moveTo>
                <a:lnTo>
                  <a:pt x="3137668" y="0"/>
                </a:lnTo>
                <a:lnTo>
                  <a:pt x="3137668" y="3455772"/>
                </a:lnTo>
                <a:lnTo>
                  <a:pt x="0" y="3455772"/>
                </a:lnTo>
                <a:lnTo>
                  <a:pt x="0" y="0"/>
                </a:lnTo>
                <a:close/>
              </a:path>
            </a:pathLst>
          </a:custGeom>
          <a:blipFill>
            <a:blip r:embed="rId3"/>
            <a:stretch>
              <a:fillRect/>
            </a:stretch>
          </a:blipFill>
        </p:spPr>
        <p:txBody>
          <a:bodyPr/>
          <a:lstStyle/>
          <a:p>
            <a:endParaRPr lang="en-ID"/>
          </a:p>
        </p:txBody>
      </p:sp>
      <p:sp>
        <p:nvSpPr>
          <p:cNvPr id="4" name="Freeform 4"/>
          <p:cNvSpPr/>
          <p:nvPr/>
        </p:nvSpPr>
        <p:spPr>
          <a:xfrm>
            <a:off x="11642552" y="6418377"/>
            <a:ext cx="4241299" cy="3401578"/>
          </a:xfrm>
          <a:custGeom>
            <a:avLst/>
            <a:gdLst/>
            <a:ahLst/>
            <a:cxnLst/>
            <a:rect l="l" t="t" r="r" b="b"/>
            <a:pathLst>
              <a:path w="4241299" h="3401578">
                <a:moveTo>
                  <a:pt x="0" y="0"/>
                </a:moveTo>
                <a:lnTo>
                  <a:pt x="4241299" y="0"/>
                </a:lnTo>
                <a:lnTo>
                  <a:pt x="4241299" y="3401578"/>
                </a:lnTo>
                <a:lnTo>
                  <a:pt x="0" y="3401578"/>
                </a:lnTo>
                <a:lnTo>
                  <a:pt x="0" y="0"/>
                </a:lnTo>
                <a:close/>
              </a:path>
            </a:pathLst>
          </a:custGeom>
          <a:blipFill>
            <a:blip r:embed="rId4"/>
            <a:stretch>
              <a:fillRect/>
            </a:stretch>
          </a:blipFill>
        </p:spPr>
        <p:txBody>
          <a:bodyPr/>
          <a:lstStyle/>
          <a:p>
            <a:endParaRPr lang="en-ID"/>
          </a:p>
        </p:txBody>
      </p:sp>
      <p:sp>
        <p:nvSpPr>
          <p:cNvPr id="5" name="TextBox 5"/>
          <p:cNvSpPr txBox="1"/>
          <p:nvPr/>
        </p:nvSpPr>
        <p:spPr>
          <a:xfrm>
            <a:off x="1028700" y="751295"/>
            <a:ext cx="11151638" cy="800100"/>
          </a:xfrm>
          <a:prstGeom prst="rect">
            <a:avLst/>
          </a:prstGeom>
        </p:spPr>
        <p:txBody>
          <a:bodyPr lIns="0" tIns="0" rIns="0" bIns="0" rtlCol="0" anchor="t">
            <a:spAutoFit/>
          </a:bodyPr>
          <a:lstStyle/>
          <a:p>
            <a:pPr marL="0" lvl="0" indent="0">
              <a:lnSpc>
                <a:spcPts val="6236"/>
              </a:lnSpc>
              <a:spcBef>
                <a:spcPct val="0"/>
              </a:spcBef>
            </a:pPr>
            <a:r>
              <a:rPr lang="en-US" sz="5197">
                <a:solidFill>
                  <a:srgbClr val="EA4B33"/>
                </a:solidFill>
                <a:latin typeface="Decalotype Bold"/>
              </a:rPr>
              <a:t>Grouping data Donasi</a:t>
            </a:r>
          </a:p>
        </p:txBody>
      </p:sp>
      <p:grpSp>
        <p:nvGrpSpPr>
          <p:cNvPr id="6" name="Group 6"/>
          <p:cNvGrpSpPr/>
          <p:nvPr/>
        </p:nvGrpSpPr>
        <p:grpSpPr>
          <a:xfrm>
            <a:off x="1313752" y="5547906"/>
            <a:ext cx="4712450" cy="1030931"/>
            <a:chOff x="0" y="0"/>
            <a:chExt cx="6283266" cy="1374574"/>
          </a:xfrm>
        </p:grpSpPr>
        <p:sp>
          <p:nvSpPr>
            <p:cNvPr id="7" name="TextBox 7"/>
            <p:cNvSpPr txBox="1"/>
            <p:nvPr/>
          </p:nvSpPr>
          <p:spPr>
            <a:xfrm>
              <a:off x="0" y="-9525"/>
              <a:ext cx="6283266"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EA4B33"/>
                  </a:solidFill>
                  <a:latin typeface="Decalotype Bold"/>
                </a:rPr>
                <a:t>Jumlah Donasi</a:t>
              </a:r>
            </a:p>
          </p:txBody>
        </p:sp>
        <p:sp>
          <p:nvSpPr>
            <p:cNvPr id="8" name="TextBox 8"/>
            <p:cNvSpPr txBox="1"/>
            <p:nvPr/>
          </p:nvSpPr>
          <p:spPr>
            <a:xfrm>
              <a:off x="0" y="1563381"/>
              <a:ext cx="5328126" cy="518160"/>
            </a:xfrm>
            <a:prstGeom prst="rect">
              <a:avLst/>
            </a:prstGeom>
          </p:spPr>
          <p:txBody>
            <a:bodyPr lIns="0" tIns="0" rIns="0" bIns="0" rtlCol="0" anchor="t">
              <a:spAutoFit/>
            </a:bodyPr>
            <a:lstStyle/>
            <a:p>
              <a:pPr marL="0" lvl="0" indent="0">
                <a:lnSpc>
                  <a:spcPts val="3120"/>
                </a:lnSpc>
                <a:spcBef>
                  <a:spcPct val="0"/>
                </a:spcBef>
              </a:pPr>
              <a:endParaRPr/>
            </a:p>
          </p:txBody>
        </p:sp>
      </p:grpSp>
      <p:grpSp>
        <p:nvGrpSpPr>
          <p:cNvPr id="9" name="Group 9"/>
          <p:cNvGrpSpPr/>
          <p:nvPr/>
        </p:nvGrpSpPr>
        <p:grpSpPr>
          <a:xfrm>
            <a:off x="11564244" y="5547906"/>
            <a:ext cx="4712450" cy="1030931"/>
            <a:chOff x="0" y="0"/>
            <a:chExt cx="6283266" cy="1374574"/>
          </a:xfrm>
        </p:grpSpPr>
        <p:sp>
          <p:nvSpPr>
            <p:cNvPr id="10" name="TextBox 10"/>
            <p:cNvSpPr txBox="1"/>
            <p:nvPr/>
          </p:nvSpPr>
          <p:spPr>
            <a:xfrm>
              <a:off x="0" y="-9525"/>
              <a:ext cx="6283266"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EA4B33"/>
                  </a:solidFill>
                  <a:latin typeface="Decalotype Bold"/>
                </a:rPr>
                <a:t>Nilai Donasi</a:t>
              </a:r>
            </a:p>
          </p:txBody>
        </p:sp>
        <p:sp>
          <p:nvSpPr>
            <p:cNvPr id="11" name="TextBox 11"/>
            <p:cNvSpPr txBox="1"/>
            <p:nvPr/>
          </p:nvSpPr>
          <p:spPr>
            <a:xfrm>
              <a:off x="0" y="1563381"/>
              <a:ext cx="5328126" cy="518160"/>
            </a:xfrm>
            <a:prstGeom prst="rect">
              <a:avLst/>
            </a:prstGeom>
          </p:spPr>
          <p:txBody>
            <a:bodyPr lIns="0" tIns="0" rIns="0" bIns="0" rtlCol="0" anchor="t">
              <a:spAutoFit/>
            </a:bodyPr>
            <a:lstStyle/>
            <a:p>
              <a:pPr marL="0" lvl="0" indent="0">
                <a:lnSpc>
                  <a:spcPts val="3120"/>
                </a:lnSpc>
                <a:spcBef>
                  <a:spcPct val="0"/>
                </a:spcBef>
              </a:pPr>
              <a:endParaRPr/>
            </a:p>
          </p:txBody>
        </p:sp>
      </p:grpSp>
      <p:sp>
        <p:nvSpPr>
          <p:cNvPr id="12" name="AutoShape 12"/>
          <p:cNvSpPr/>
          <p:nvPr/>
        </p:nvSpPr>
        <p:spPr>
          <a:xfrm rot="9450630">
            <a:off x="5102902" y="5820028"/>
            <a:ext cx="3574191" cy="0"/>
          </a:xfrm>
          <a:prstGeom prst="line">
            <a:avLst/>
          </a:prstGeom>
          <a:ln w="47625" cap="rnd">
            <a:solidFill>
              <a:srgbClr val="000000"/>
            </a:solidFill>
            <a:prstDash val="solid"/>
            <a:headEnd type="none" w="sm" len="sm"/>
            <a:tailEnd type="arrow" w="med" len="sm"/>
          </a:ln>
        </p:spPr>
        <p:txBody>
          <a:bodyPr/>
          <a:lstStyle/>
          <a:p>
            <a:endParaRPr lang="en-ID"/>
          </a:p>
        </p:txBody>
      </p:sp>
      <p:sp>
        <p:nvSpPr>
          <p:cNvPr id="13" name="AutoShape 13"/>
          <p:cNvSpPr/>
          <p:nvPr/>
        </p:nvSpPr>
        <p:spPr>
          <a:xfrm rot="1339365">
            <a:off x="8445649" y="5771023"/>
            <a:ext cx="3321356" cy="0"/>
          </a:xfrm>
          <a:prstGeom prst="line">
            <a:avLst/>
          </a:prstGeom>
          <a:ln w="47625" cap="rnd">
            <a:solidFill>
              <a:srgbClr val="000000"/>
            </a:solidFill>
            <a:prstDash val="solid"/>
            <a:headEnd type="none" w="sm" len="sm"/>
            <a:tailEnd type="arrow" w="med" len="sm"/>
          </a:ln>
        </p:spPr>
        <p:txBody>
          <a:bodyPr/>
          <a:lstStyle/>
          <a:p>
            <a:endParaRPr lang="en-ID"/>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2529" y="4693098"/>
            <a:ext cx="4712450" cy="1030931"/>
            <a:chOff x="0" y="0"/>
            <a:chExt cx="6283266" cy="1374574"/>
          </a:xfrm>
        </p:grpSpPr>
        <p:sp>
          <p:nvSpPr>
            <p:cNvPr id="3" name="TextBox 3"/>
            <p:cNvSpPr txBox="1"/>
            <p:nvPr/>
          </p:nvSpPr>
          <p:spPr>
            <a:xfrm>
              <a:off x="0" y="-9525"/>
              <a:ext cx="6283266"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052896"/>
                  </a:solidFill>
                  <a:latin typeface="Decalotype Bold"/>
                </a:rPr>
                <a:t>Jumlah Zakat</a:t>
              </a:r>
            </a:p>
          </p:txBody>
        </p:sp>
        <p:sp>
          <p:nvSpPr>
            <p:cNvPr id="4" name="TextBox 4"/>
            <p:cNvSpPr txBox="1"/>
            <p:nvPr/>
          </p:nvSpPr>
          <p:spPr>
            <a:xfrm>
              <a:off x="0" y="1563381"/>
              <a:ext cx="5328126" cy="518160"/>
            </a:xfrm>
            <a:prstGeom prst="rect">
              <a:avLst/>
            </a:prstGeom>
          </p:spPr>
          <p:txBody>
            <a:bodyPr lIns="0" tIns="0" rIns="0" bIns="0" rtlCol="0" anchor="t">
              <a:spAutoFit/>
            </a:bodyPr>
            <a:lstStyle/>
            <a:p>
              <a:pPr marL="0" lvl="0" indent="0">
                <a:lnSpc>
                  <a:spcPts val="3120"/>
                </a:lnSpc>
                <a:spcBef>
                  <a:spcPct val="0"/>
                </a:spcBef>
              </a:pPr>
              <a:endParaRPr/>
            </a:p>
          </p:txBody>
        </p:sp>
      </p:grpSp>
      <p:grpSp>
        <p:nvGrpSpPr>
          <p:cNvPr id="5" name="Group 5"/>
          <p:cNvGrpSpPr/>
          <p:nvPr/>
        </p:nvGrpSpPr>
        <p:grpSpPr>
          <a:xfrm>
            <a:off x="11913021" y="4693098"/>
            <a:ext cx="4712450" cy="1030931"/>
            <a:chOff x="0" y="0"/>
            <a:chExt cx="6283266" cy="1374574"/>
          </a:xfrm>
        </p:grpSpPr>
        <p:sp>
          <p:nvSpPr>
            <p:cNvPr id="6" name="TextBox 6"/>
            <p:cNvSpPr txBox="1"/>
            <p:nvPr/>
          </p:nvSpPr>
          <p:spPr>
            <a:xfrm>
              <a:off x="0" y="-9525"/>
              <a:ext cx="6283266"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052896"/>
                  </a:solidFill>
                  <a:latin typeface="Decalotype Bold"/>
                </a:rPr>
                <a:t>Nilai Zakat</a:t>
              </a:r>
            </a:p>
          </p:txBody>
        </p:sp>
        <p:sp>
          <p:nvSpPr>
            <p:cNvPr id="7" name="TextBox 7"/>
            <p:cNvSpPr txBox="1"/>
            <p:nvPr/>
          </p:nvSpPr>
          <p:spPr>
            <a:xfrm>
              <a:off x="0" y="1563381"/>
              <a:ext cx="5328126" cy="518160"/>
            </a:xfrm>
            <a:prstGeom prst="rect">
              <a:avLst/>
            </a:prstGeom>
          </p:spPr>
          <p:txBody>
            <a:bodyPr lIns="0" tIns="0" rIns="0" bIns="0" rtlCol="0" anchor="t">
              <a:spAutoFit/>
            </a:bodyPr>
            <a:lstStyle/>
            <a:p>
              <a:pPr marL="0" lvl="0" indent="0">
                <a:lnSpc>
                  <a:spcPts val="3120"/>
                </a:lnSpc>
                <a:spcBef>
                  <a:spcPct val="0"/>
                </a:spcBef>
              </a:pPr>
              <a:endParaRPr/>
            </a:p>
          </p:txBody>
        </p:sp>
      </p:grpSp>
      <p:sp>
        <p:nvSpPr>
          <p:cNvPr id="8" name="AutoShape 8"/>
          <p:cNvSpPr/>
          <p:nvPr/>
        </p:nvSpPr>
        <p:spPr>
          <a:xfrm rot="9450630">
            <a:off x="5451679" y="4965221"/>
            <a:ext cx="3574191" cy="0"/>
          </a:xfrm>
          <a:prstGeom prst="line">
            <a:avLst/>
          </a:prstGeom>
          <a:ln w="47625" cap="rnd">
            <a:solidFill>
              <a:srgbClr val="000000"/>
            </a:solidFill>
            <a:prstDash val="solid"/>
            <a:headEnd type="none" w="sm" len="sm"/>
            <a:tailEnd type="arrow" w="med" len="sm"/>
          </a:ln>
        </p:spPr>
        <p:txBody>
          <a:bodyPr/>
          <a:lstStyle/>
          <a:p>
            <a:endParaRPr lang="en-ID"/>
          </a:p>
        </p:txBody>
      </p:sp>
      <p:sp>
        <p:nvSpPr>
          <p:cNvPr id="9" name="AutoShape 9"/>
          <p:cNvSpPr/>
          <p:nvPr/>
        </p:nvSpPr>
        <p:spPr>
          <a:xfrm rot="1368922">
            <a:off x="8779114" y="4978131"/>
            <a:ext cx="3572701" cy="0"/>
          </a:xfrm>
          <a:prstGeom prst="line">
            <a:avLst/>
          </a:prstGeom>
          <a:ln w="47625" cap="rnd">
            <a:solidFill>
              <a:srgbClr val="000000"/>
            </a:solidFill>
            <a:prstDash val="solid"/>
            <a:headEnd type="none" w="sm" len="sm"/>
            <a:tailEnd type="arrow" w="med" len="sm"/>
          </a:ln>
        </p:spPr>
        <p:txBody>
          <a:bodyPr/>
          <a:lstStyle/>
          <a:p>
            <a:endParaRPr lang="en-ID"/>
          </a:p>
        </p:txBody>
      </p:sp>
      <p:sp>
        <p:nvSpPr>
          <p:cNvPr id="10" name="Freeform 10"/>
          <p:cNvSpPr/>
          <p:nvPr/>
        </p:nvSpPr>
        <p:spPr>
          <a:xfrm>
            <a:off x="2601688" y="2023381"/>
            <a:ext cx="12616294" cy="2260062"/>
          </a:xfrm>
          <a:custGeom>
            <a:avLst/>
            <a:gdLst/>
            <a:ahLst/>
            <a:cxnLst/>
            <a:rect l="l" t="t" r="r" b="b"/>
            <a:pathLst>
              <a:path w="12616294" h="2260062">
                <a:moveTo>
                  <a:pt x="0" y="0"/>
                </a:moveTo>
                <a:lnTo>
                  <a:pt x="12616294" y="0"/>
                </a:lnTo>
                <a:lnTo>
                  <a:pt x="12616294" y="2260062"/>
                </a:lnTo>
                <a:lnTo>
                  <a:pt x="0" y="2260062"/>
                </a:lnTo>
                <a:lnTo>
                  <a:pt x="0" y="0"/>
                </a:lnTo>
                <a:close/>
              </a:path>
            </a:pathLst>
          </a:custGeom>
          <a:blipFill>
            <a:blip r:embed="rId2"/>
            <a:stretch>
              <a:fillRect/>
            </a:stretch>
          </a:blipFill>
        </p:spPr>
        <p:txBody>
          <a:bodyPr/>
          <a:lstStyle/>
          <a:p>
            <a:endParaRPr lang="en-ID"/>
          </a:p>
        </p:txBody>
      </p:sp>
      <p:sp>
        <p:nvSpPr>
          <p:cNvPr id="11" name="Freeform 11"/>
          <p:cNvSpPr/>
          <p:nvPr/>
        </p:nvSpPr>
        <p:spPr>
          <a:xfrm>
            <a:off x="12196053" y="5534265"/>
            <a:ext cx="4146385" cy="3460188"/>
          </a:xfrm>
          <a:custGeom>
            <a:avLst/>
            <a:gdLst/>
            <a:ahLst/>
            <a:cxnLst/>
            <a:rect l="l" t="t" r="r" b="b"/>
            <a:pathLst>
              <a:path w="4146385" h="3460188">
                <a:moveTo>
                  <a:pt x="0" y="0"/>
                </a:moveTo>
                <a:lnTo>
                  <a:pt x="4146385" y="0"/>
                </a:lnTo>
                <a:lnTo>
                  <a:pt x="4146385" y="3460187"/>
                </a:lnTo>
                <a:lnTo>
                  <a:pt x="0" y="3460187"/>
                </a:lnTo>
                <a:lnTo>
                  <a:pt x="0" y="0"/>
                </a:lnTo>
                <a:close/>
              </a:path>
            </a:pathLst>
          </a:custGeom>
          <a:blipFill>
            <a:blip r:embed="rId3"/>
            <a:stretch>
              <a:fillRect/>
            </a:stretch>
          </a:blipFill>
        </p:spPr>
        <p:txBody>
          <a:bodyPr/>
          <a:lstStyle/>
          <a:p>
            <a:endParaRPr lang="en-ID"/>
          </a:p>
        </p:txBody>
      </p:sp>
      <p:sp>
        <p:nvSpPr>
          <p:cNvPr id="12" name="Freeform 12"/>
          <p:cNvSpPr/>
          <p:nvPr/>
        </p:nvSpPr>
        <p:spPr>
          <a:xfrm>
            <a:off x="2601688" y="5534265"/>
            <a:ext cx="2883490" cy="3460188"/>
          </a:xfrm>
          <a:custGeom>
            <a:avLst/>
            <a:gdLst/>
            <a:ahLst/>
            <a:cxnLst/>
            <a:rect l="l" t="t" r="r" b="b"/>
            <a:pathLst>
              <a:path w="2883490" h="3460188">
                <a:moveTo>
                  <a:pt x="0" y="0"/>
                </a:moveTo>
                <a:lnTo>
                  <a:pt x="2883490" y="0"/>
                </a:lnTo>
                <a:lnTo>
                  <a:pt x="2883490" y="3460187"/>
                </a:lnTo>
                <a:lnTo>
                  <a:pt x="0" y="3460187"/>
                </a:lnTo>
                <a:lnTo>
                  <a:pt x="0" y="0"/>
                </a:lnTo>
                <a:close/>
              </a:path>
            </a:pathLst>
          </a:custGeom>
          <a:blipFill>
            <a:blip r:embed="rId4"/>
            <a:stretch>
              <a:fillRect/>
            </a:stretch>
          </a:blipFill>
        </p:spPr>
        <p:txBody>
          <a:bodyPr/>
          <a:lstStyle/>
          <a:p>
            <a:endParaRPr lang="en-ID"/>
          </a:p>
        </p:txBody>
      </p:sp>
      <p:sp>
        <p:nvSpPr>
          <p:cNvPr id="13" name="TextBox 13"/>
          <p:cNvSpPr txBox="1"/>
          <p:nvPr/>
        </p:nvSpPr>
        <p:spPr>
          <a:xfrm>
            <a:off x="1028700" y="751295"/>
            <a:ext cx="11151638" cy="800100"/>
          </a:xfrm>
          <a:prstGeom prst="rect">
            <a:avLst/>
          </a:prstGeom>
        </p:spPr>
        <p:txBody>
          <a:bodyPr lIns="0" tIns="0" rIns="0" bIns="0" rtlCol="0" anchor="t">
            <a:spAutoFit/>
          </a:bodyPr>
          <a:lstStyle/>
          <a:p>
            <a:pPr marL="0" lvl="0" indent="0">
              <a:lnSpc>
                <a:spcPts val="6236"/>
              </a:lnSpc>
              <a:spcBef>
                <a:spcPct val="0"/>
              </a:spcBef>
            </a:pPr>
            <a:r>
              <a:rPr lang="en-US" sz="5197">
                <a:solidFill>
                  <a:srgbClr val="052896"/>
                </a:solidFill>
                <a:latin typeface="Decalotype Bold"/>
              </a:rPr>
              <a:t>Grouping data Zakat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77083" y="1855119"/>
            <a:ext cx="11933834" cy="2896562"/>
          </a:xfrm>
          <a:custGeom>
            <a:avLst/>
            <a:gdLst/>
            <a:ahLst/>
            <a:cxnLst/>
            <a:rect l="l" t="t" r="r" b="b"/>
            <a:pathLst>
              <a:path w="11933834" h="2896562">
                <a:moveTo>
                  <a:pt x="0" y="0"/>
                </a:moveTo>
                <a:lnTo>
                  <a:pt x="11933834" y="0"/>
                </a:lnTo>
                <a:lnTo>
                  <a:pt x="11933834" y="2896561"/>
                </a:lnTo>
                <a:lnTo>
                  <a:pt x="0" y="2896561"/>
                </a:lnTo>
                <a:lnTo>
                  <a:pt x="0" y="0"/>
                </a:lnTo>
                <a:close/>
              </a:path>
            </a:pathLst>
          </a:custGeom>
          <a:blipFill>
            <a:blip r:embed="rId2"/>
            <a:stretch>
              <a:fillRect/>
            </a:stretch>
          </a:blipFill>
        </p:spPr>
        <p:txBody>
          <a:bodyPr/>
          <a:lstStyle/>
          <a:p>
            <a:endParaRPr lang="en-ID"/>
          </a:p>
        </p:txBody>
      </p:sp>
      <p:sp>
        <p:nvSpPr>
          <p:cNvPr id="3" name="Freeform 3"/>
          <p:cNvSpPr/>
          <p:nvPr/>
        </p:nvSpPr>
        <p:spPr>
          <a:xfrm>
            <a:off x="5980683" y="5803457"/>
            <a:ext cx="6326633" cy="3222555"/>
          </a:xfrm>
          <a:custGeom>
            <a:avLst/>
            <a:gdLst/>
            <a:ahLst/>
            <a:cxnLst/>
            <a:rect l="l" t="t" r="r" b="b"/>
            <a:pathLst>
              <a:path w="6326633" h="3222555">
                <a:moveTo>
                  <a:pt x="0" y="0"/>
                </a:moveTo>
                <a:lnTo>
                  <a:pt x="6326634" y="0"/>
                </a:lnTo>
                <a:lnTo>
                  <a:pt x="6326634" y="3222555"/>
                </a:lnTo>
                <a:lnTo>
                  <a:pt x="0" y="3222555"/>
                </a:lnTo>
                <a:lnTo>
                  <a:pt x="0" y="0"/>
                </a:lnTo>
                <a:close/>
              </a:path>
            </a:pathLst>
          </a:custGeom>
          <a:blipFill>
            <a:blip r:embed="rId3"/>
            <a:stretch>
              <a:fillRect/>
            </a:stretch>
          </a:blipFill>
        </p:spPr>
        <p:txBody>
          <a:bodyPr/>
          <a:lstStyle/>
          <a:p>
            <a:endParaRPr lang="en-ID"/>
          </a:p>
        </p:txBody>
      </p:sp>
      <p:grpSp>
        <p:nvGrpSpPr>
          <p:cNvPr id="4" name="Group 4"/>
          <p:cNvGrpSpPr/>
          <p:nvPr/>
        </p:nvGrpSpPr>
        <p:grpSpPr>
          <a:xfrm>
            <a:off x="4261684" y="0"/>
            <a:ext cx="9764632" cy="1643390"/>
            <a:chOff x="0" y="0"/>
            <a:chExt cx="13019509" cy="2191187"/>
          </a:xfrm>
        </p:grpSpPr>
        <p:sp>
          <p:nvSpPr>
            <p:cNvPr id="5" name="TextBox 5"/>
            <p:cNvSpPr txBox="1"/>
            <p:nvPr/>
          </p:nvSpPr>
          <p:spPr>
            <a:xfrm>
              <a:off x="0" y="0"/>
              <a:ext cx="13019509" cy="1384300"/>
            </a:xfrm>
            <a:prstGeom prst="rect">
              <a:avLst/>
            </a:prstGeom>
          </p:spPr>
          <p:txBody>
            <a:bodyPr lIns="0" tIns="0" rIns="0" bIns="0" rtlCol="0" anchor="t">
              <a:spAutoFit/>
            </a:bodyPr>
            <a:lstStyle/>
            <a:p>
              <a:pPr marL="0" lvl="0" indent="0" algn="ctr">
                <a:lnSpc>
                  <a:spcPts val="8249"/>
                </a:lnSpc>
                <a:spcBef>
                  <a:spcPct val="0"/>
                </a:spcBef>
              </a:pPr>
              <a:r>
                <a:rPr lang="en-US" sz="6874">
                  <a:solidFill>
                    <a:srgbClr val="191919"/>
                  </a:solidFill>
                  <a:latin typeface="Decalotype Bold"/>
                </a:rPr>
                <a:t>Menghitung Lag Data</a:t>
              </a:r>
            </a:p>
          </p:txBody>
        </p:sp>
        <p:sp>
          <p:nvSpPr>
            <p:cNvPr id="6" name="TextBox 6"/>
            <p:cNvSpPr txBox="1"/>
            <p:nvPr/>
          </p:nvSpPr>
          <p:spPr>
            <a:xfrm>
              <a:off x="0" y="1673698"/>
              <a:ext cx="9884509" cy="520722"/>
            </a:xfrm>
            <a:prstGeom prst="rect">
              <a:avLst/>
            </a:prstGeom>
          </p:spPr>
          <p:txBody>
            <a:bodyPr lIns="0" tIns="0" rIns="0" bIns="0" rtlCol="0" anchor="t">
              <a:spAutoFit/>
            </a:bodyPr>
            <a:lstStyle/>
            <a:p>
              <a:pPr marL="0" lvl="0" indent="0">
                <a:lnSpc>
                  <a:spcPts val="3177"/>
                </a:lnSpc>
                <a:spcBef>
                  <a:spcPct val="0"/>
                </a:spcBef>
              </a:pPr>
              <a:endParaRPr/>
            </a:p>
          </p:txBody>
        </p:sp>
      </p:grpSp>
      <p:sp>
        <p:nvSpPr>
          <p:cNvPr id="7" name="TextBox 7"/>
          <p:cNvSpPr txBox="1"/>
          <p:nvPr/>
        </p:nvSpPr>
        <p:spPr>
          <a:xfrm>
            <a:off x="6252839" y="4881245"/>
            <a:ext cx="5782321" cy="457835"/>
          </a:xfrm>
          <a:prstGeom prst="rect">
            <a:avLst/>
          </a:prstGeom>
        </p:spPr>
        <p:txBody>
          <a:bodyPr lIns="0" tIns="0" rIns="0" bIns="0" rtlCol="0" anchor="t">
            <a:spAutoFit/>
          </a:bodyPr>
          <a:lstStyle/>
          <a:p>
            <a:pPr algn="ctr">
              <a:lnSpc>
                <a:spcPts val="3640"/>
              </a:lnSpc>
            </a:pPr>
            <a:r>
              <a:rPr lang="en-US" sz="2600">
                <a:solidFill>
                  <a:srgbClr val="191919"/>
                </a:solidFill>
                <a:latin typeface="Public Sans"/>
              </a:rPr>
              <a:t>Hasil Perhitungan Data Lag 7</a:t>
            </a:r>
          </a:p>
        </p:txBody>
      </p:sp>
      <p:sp>
        <p:nvSpPr>
          <p:cNvPr id="8" name="TextBox 8"/>
          <p:cNvSpPr txBox="1"/>
          <p:nvPr/>
        </p:nvSpPr>
        <p:spPr>
          <a:xfrm>
            <a:off x="6252839" y="9485214"/>
            <a:ext cx="5782321" cy="457835"/>
          </a:xfrm>
          <a:prstGeom prst="rect">
            <a:avLst/>
          </a:prstGeom>
        </p:spPr>
        <p:txBody>
          <a:bodyPr lIns="0" tIns="0" rIns="0" bIns="0" rtlCol="0" anchor="t">
            <a:spAutoFit/>
          </a:bodyPr>
          <a:lstStyle/>
          <a:p>
            <a:pPr algn="ctr">
              <a:lnSpc>
                <a:spcPts val="3640"/>
              </a:lnSpc>
            </a:pPr>
            <a:r>
              <a:rPr lang="en-US" sz="2600">
                <a:solidFill>
                  <a:srgbClr val="191919"/>
                </a:solidFill>
                <a:latin typeface="Public Sans"/>
              </a:rPr>
              <a:t>Hasil Perhitungan Data Lag 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2896"/>
        </a:solidFill>
        <a:effectLst/>
      </p:bgPr>
    </p:bg>
    <p:spTree>
      <p:nvGrpSpPr>
        <p:cNvPr id="1" name=""/>
        <p:cNvGrpSpPr/>
        <p:nvPr/>
      </p:nvGrpSpPr>
      <p:grpSpPr>
        <a:xfrm>
          <a:off x="0" y="0"/>
          <a:ext cx="0" cy="0"/>
          <a:chOff x="0" y="0"/>
          <a:chExt cx="0" cy="0"/>
        </a:xfrm>
      </p:grpSpPr>
      <p:sp>
        <p:nvSpPr>
          <p:cNvPr id="2" name="TextBox 2"/>
          <p:cNvSpPr txBox="1"/>
          <p:nvPr/>
        </p:nvSpPr>
        <p:spPr>
          <a:xfrm>
            <a:off x="1028700" y="3529440"/>
            <a:ext cx="8716862" cy="2331720"/>
          </a:xfrm>
          <a:prstGeom prst="rect">
            <a:avLst/>
          </a:prstGeom>
        </p:spPr>
        <p:txBody>
          <a:bodyPr lIns="0" tIns="0" rIns="0" bIns="0" rtlCol="0" anchor="t">
            <a:spAutoFit/>
          </a:bodyPr>
          <a:lstStyle/>
          <a:p>
            <a:pPr marL="0" lvl="0" indent="0">
              <a:lnSpc>
                <a:spcPts val="8925"/>
              </a:lnSpc>
            </a:pPr>
            <a:r>
              <a:rPr lang="en-US" sz="8925">
                <a:solidFill>
                  <a:srgbClr val="FFFFFF"/>
                </a:solidFill>
                <a:latin typeface="Decalotype Bold"/>
              </a:rPr>
              <a:t>Data Modelling (Forecasting)</a:t>
            </a:r>
          </a:p>
        </p:txBody>
      </p:sp>
      <p:grpSp>
        <p:nvGrpSpPr>
          <p:cNvPr id="3" name="Group 3"/>
          <p:cNvGrpSpPr/>
          <p:nvPr/>
        </p:nvGrpSpPr>
        <p:grpSpPr>
          <a:xfrm rot="-5400000">
            <a:off x="9081247" y="1080247"/>
            <a:ext cx="10287000" cy="8126505"/>
            <a:chOff x="0" y="0"/>
            <a:chExt cx="12769233" cy="10087415"/>
          </a:xfrm>
        </p:grpSpPr>
        <p:sp>
          <p:nvSpPr>
            <p:cNvPr id="4" name="Freeform 4"/>
            <p:cNvSpPr/>
            <p:nvPr/>
          </p:nvSpPr>
          <p:spPr>
            <a:xfrm>
              <a:off x="0" y="0"/>
              <a:ext cx="12769234" cy="10087415"/>
            </a:xfrm>
            <a:custGeom>
              <a:avLst/>
              <a:gdLst/>
              <a:ahLst/>
              <a:cxnLst/>
              <a:rect l="l" t="t" r="r" b="b"/>
              <a:pathLst>
                <a:path w="12769234" h="10087415">
                  <a:moveTo>
                    <a:pt x="12769234" y="10087415"/>
                  </a:moveTo>
                  <a:lnTo>
                    <a:pt x="0" y="10087415"/>
                  </a:lnTo>
                  <a:lnTo>
                    <a:pt x="0" y="0"/>
                  </a:lnTo>
                  <a:lnTo>
                    <a:pt x="12769234" y="10087415"/>
                  </a:lnTo>
                  <a:close/>
                </a:path>
              </a:pathLst>
            </a:custGeom>
            <a:solidFill>
              <a:srgbClr val="EA4B33"/>
            </a:solidFill>
          </p:spPr>
          <p:txBody>
            <a:bodyPr/>
            <a:lstStyle/>
            <a:p>
              <a:endParaRPr lang="en-ID"/>
            </a:p>
          </p:txBody>
        </p:sp>
      </p:grpSp>
      <p:grpSp>
        <p:nvGrpSpPr>
          <p:cNvPr id="5" name="Group 5"/>
          <p:cNvGrpSpPr>
            <a:grpSpLocks noChangeAspect="1"/>
          </p:cNvGrpSpPr>
          <p:nvPr/>
        </p:nvGrpSpPr>
        <p:grpSpPr>
          <a:xfrm>
            <a:off x="11009755" y="1963295"/>
            <a:ext cx="4953000" cy="10065734"/>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ID"/>
            </a:p>
          </p:txBody>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12753" r="-112753"/>
              </a:stretch>
            </a:blipFill>
          </p:spPr>
          <p:txBody>
            <a:bodyPr/>
            <a:lstStyle/>
            <a:p>
              <a:endParaRPr lang="en-ID"/>
            </a:p>
          </p:txBody>
        </p:sp>
      </p:grpSp>
      <p:grpSp>
        <p:nvGrpSpPr>
          <p:cNvPr id="8" name="Group 8"/>
          <p:cNvGrpSpPr/>
          <p:nvPr/>
        </p:nvGrpSpPr>
        <p:grpSpPr>
          <a:xfrm>
            <a:off x="1028700" y="4922744"/>
            <a:ext cx="5409382" cy="2160700"/>
            <a:chOff x="0" y="0"/>
            <a:chExt cx="7212509" cy="2880934"/>
          </a:xfrm>
        </p:grpSpPr>
        <p:sp>
          <p:nvSpPr>
            <p:cNvPr id="9" name="TextBox 9"/>
            <p:cNvSpPr txBox="1"/>
            <p:nvPr/>
          </p:nvSpPr>
          <p:spPr>
            <a:xfrm>
              <a:off x="0" y="-9525"/>
              <a:ext cx="7212509" cy="1838325"/>
            </a:xfrm>
            <a:prstGeom prst="rect">
              <a:avLst/>
            </a:prstGeom>
          </p:spPr>
          <p:txBody>
            <a:bodyPr lIns="0" tIns="0" rIns="0" bIns="0" rtlCol="0" anchor="t">
              <a:spAutoFit/>
            </a:bodyPr>
            <a:lstStyle/>
            <a:p>
              <a:pPr marL="0" lvl="0" indent="0">
                <a:lnSpc>
                  <a:spcPts val="10800"/>
                </a:lnSpc>
                <a:spcBef>
                  <a:spcPct val="0"/>
                </a:spcBef>
              </a:pPr>
              <a:endParaRPr/>
            </a:p>
          </p:txBody>
        </p:sp>
        <p:sp>
          <p:nvSpPr>
            <p:cNvPr id="10" name="TextBox 10"/>
            <p:cNvSpPr txBox="1"/>
            <p:nvPr/>
          </p:nvSpPr>
          <p:spPr>
            <a:xfrm>
              <a:off x="0" y="2206987"/>
              <a:ext cx="5475791" cy="682413"/>
            </a:xfrm>
            <a:prstGeom prst="rect">
              <a:avLst/>
            </a:prstGeom>
          </p:spPr>
          <p:txBody>
            <a:bodyPr lIns="0" tIns="0" rIns="0" bIns="0" rtlCol="0" anchor="t">
              <a:spAutoFit/>
            </a:bodyPr>
            <a:lstStyle/>
            <a:p>
              <a:pPr marL="0" lvl="0" indent="0">
                <a:lnSpc>
                  <a:spcPts val="4160"/>
                </a:lnSpc>
                <a:spcBef>
                  <a:spcPct val="0"/>
                </a:spcBef>
              </a:pPr>
              <a:r>
                <a:rPr lang="en-US" sz="3200">
                  <a:solidFill>
                    <a:srgbClr val="FFFFFF"/>
                  </a:solidFill>
                  <a:latin typeface="Public Sans"/>
                </a:rPr>
                <a:t>Stage 4</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46822"/>
            <a:ext cx="8115300" cy="1333765"/>
          </a:xfrm>
          <a:custGeom>
            <a:avLst/>
            <a:gdLst/>
            <a:ahLst/>
            <a:cxnLst/>
            <a:rect l="l" t="t" r="r" b="b"/>
            <a:pathLst>
              <a:path w="8115300" h="1333765">
                <a:moveTo>
                  <a:pt x="0" y="0"/>
                </a:moveTo>
                <a:lnTo>
                  <a:pt x="8115300" y="0"/>
                </a:lnTo>
                <a:lnTo>
                  <a:pt x="8115300" y="1333764"/>
                </a:lnTo>
                <a:lnTo>
                  <a:pt x="0" y="1333764"/>
                </a:lnTo>
                <a:lnTo>
                  <a:pt x="0" y="0"/>
                </a:lnTo>
                <a:close/>
              </a:path>
            </a:pathLst>
          </a:custGeom>
          <a:blipFill>
            <a:blip r:embed="rId2"/>
            <a:stretch>
              <a:fillRect/>
            </a:stretch>
          </a:blipFill>
        </p:spPr>
        <p:txBody>
          <a:bodyPr/>
          <a:lstStyle/>
          <a:p>
            <a:endParaRPr lang="en-ID"/>
          </a:p>
        </p:txBody>
      </p:sp>
      <p:sp>
        <p:nvSpPr>
          <p:cNvPr id="3" name="Freeform 3"/>
          <p:cNvSpPr/>
          <p:nvPr/>
        </p:nvSpPr>
        <p:spPr>
          <a:xfrm>
            <a:off x="1028700" y="6017668"/>
            <a:ext cx="8115300" cy="1845833"/>
          </a:xfrm>
          <a:custGeom>
            <a:avLst/>
            <a:gdLst/>
            <a:ahLst/>
            <a:cxnLst/>
            <a:rect l="l" t="t" r="r" b="b"/>
            <a:pathLst>
              <a:path w="8115300" h="1845833">
                <a:moveTo>
                  <a:pt x="0" y="0"/>
                </a:moveTo>
                <a:lnTo>
                  <a:pt x="8115300" y="0"/>
                </a:lnTo>
                <a:lnTo>
                  <a:pt x="8115300" y="1845833"/>
                </a:lnTo>
                <a:lnTo>
                  <a:pt x="0" y="1845833"/>
                </a:lnTo>
                <a:lnTo>
                  <a:pt x="0" y="0"/>
                </a:lnTo>
                <a:close/>
              </a:path>
            </a:pathLst>
          </a:custGeom>
          <a:blipFill>
            <a:blip r:embed="rId3"/>
            <a:stretch>
              <a:fillRect/>
            </a:stretch>
          </a:blipFill>
        </p:spPr>
        <p:txBody>
          <a:bodyPr/>
          <a:lstStyle/>
          <a:p>
            <a:endParaRPr lang="en-ID"/>
          </a:p>
        </p:txBody>
      </p:sp>
      <p:grpSp>
        <p:nvGrpSpPr>
          <p:cNvPr id="4" name="Group 4"/>
          <p:cNvGrpSpPr/>
          <p:nvPr/>
        </p:nvGrpSpPr>
        <p:grpSpPr>
          <a:xfrm>
            <a:off x="1028700" y="1028700"/>
            <a:ext cx="9764632" cy="1652837"/>
            <a:chOff x="0" y="0"/>
            <a:chExt cx="13019509" cy="2203783"/>
          </a:xfrm>
        </p:grpSpPr>
        <p:sp>
          <p:nvSpPr>
            <p:cNvPr id="5" name="TextBox 5"/>
            <p:cNvSpPr txBox="1"/>
            <p:nvPr/>
          </p:nvSpPr>
          <p:spPr>
            <a:xfrm>
              <a:off x="0" y="0"/>
              <a:ext cx="13019509" cy="1396896"/>
            </a:xfrm>
            <a:prstGeom prst="rect">
              <a:avLst/>
            </a:prstGeom>
          </p:spPr>
          <p:txBody>
            <a:bodyPr lIns="0" tIns="0" rIns="0" bIns="0" rtlCol="0" anchor="t">
              <a:spAutoFit/>
            </a:bodyPr>
            <a:lstStyle/>
            <a:p>
              <a:pPr marL="0" lvl="0" indent="0">
                <a:lnSpc>
                  <a:spcPts val="8249"/>
                </a:lnSpc>
                <a:spcBef>
                  <a:spcPct val="0"/>
                </a:spcBef>
              </a:pPr>
              <a:r>
                <a:rPr lang="en-US" sz="6874">
                  <a:solidFill>
                    <a:srgbClr val="191919"/>
                  </a:solidFill>
                  <a:latin typeface="Decalotype Bold"/>
                </a:rPr>
                <a:t>Split Data</a:t>
              </a:r>
            </a:p>
          </p:txBody>
        </p:sp>
        <p:sp>
          <p:nvSpPr>
            <p:cNvPr id="6" name="TextBox 6"/>
            <p:cNvSpPr txBox="1"/>
            <p:nvPr/>
          </p:nvSpPr>
          <p:spPr>
            <a:xfrm>
              <a:off x="0" y="1686294"/>
              <a:ext cx="9884509" cy="520722"/>
            </a:xfrm>
            <a:prstGeom prst="rect">
              <a:avLst/>
            </a:prstGeom>
          </p:spPr>
          <p:txBody>
            <a:bodyPr lIns="0" tIns="0" rIns="0" bIns="0" rtlCol="0" anchor="t">
              <a:spAutoFit/>
            </a:bodyPr>
            <a:lstStyle/>
            <a:p>
              <a:pPr marL="0" lvl="0" indent="0">
                <a:lnSpc>
                  <a:spcPts val="3177"/>
                </a:lnSpc>
                <a:spcBef>
                  <a:spcPct val="0"/>
                </a:spcBef>
              </a:pPr>
              <a:endParaRPr/>
            </a:p>
          </p:txBody>
        </p:sp>
      </p:grpSp>
      <p:sp>
        <p:nvSpPr>
          <p:cNvPr id="7" name="TextBox 7"/>
          <p:cNvSpPr txBox="1"/>
          <p:nvPr/>
        </p:nvSpPr>
        <p:spPr>
          <a:xfrm>
            <a:off x="1028700" y="4003553"/>
            <a:ext cx="7617626" cy="1372235"/>
          </a:xfrm>
          <a:prstGeom prst="rect">
            <a:avLst/>
          </a:prstGeom>
        </p:spPr>
        <p:txBody>
          <a:bodyPr lIns="0" tIns="0" rIns="0" bIns="0" rtlCol="0" anchor="t">
            <a:spAutoFit/>
          </a:bodyPr>
          <a:lstStyle/>
          <a:p>
            <a:pPr>
              <a:lnSpc>
                <a:spcPts val="3640"/>
              </a:lnSpc>
            </a:pPr>
            <a:r>
              <a:rPr lang="en-US" sz="2600">
                <a:solidFill>
                  <a:srgbClr val="191919"/>
                </a:solidFill>
                <a:latin typeface="Public Sans"/>
              </a:rPr>
              <a:t>Data test yang digunakan adalah data 30 hari terakhir untuk semua model yang di group berdasarkan hari.</a:t>
            </a:r>
          </a:p>
        </p:txBody>
      </p:sp>
      <p:sp>
        <p:nvSpPr>
          <p:cNvPr id="8" name="TextBox 8"/>
          <p:cNvSpPr txBox="1"/>
          <p:nvPr/>
        </p:nvSpPr>
        <p:spPr>
          <a:xfrm>
            <a:off x="1028700" y="8275682"/>
            <a:ext cx="7617626" cy="915035"/>
          </a:xfrm>
          <a:prstGeom prst="rect">
            <a:avLst/>
          </a:prstGeom>
        </p:spPr>
        <p:txBody>
          <a:bodyPr lIns="0" tIns="0" rIns="0" bIns="0" rtlCol="0" anchor="t">
            <a:spAutoFit/>
          </a:bodyPr>
          <a:lstStyle/>
          <a:p>
            <a:pPr>
              <a:lnSpc>
                <a:spcPts val="3640"/>
              </a:lnSpc>
            </a:pPr>
            <a:r>
              <a:rPr lang="en-US" sz="2600">
                <a:solidFill>
                  <a:srgbClr val="191919"/>
                </a:solidFill>
                <a:latin typeface="Public Sans"/>
              </a:rPr>
              <a:t>Data test untuk data dengan group mingguan menggunakan testing sebanyak 7 hari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9576" y="4295775"/>
            <a:ext cx="15548849"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Forecast Jumlah Transaksi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7797" y="0"/>
            <a:ext cx="18483595" cy="1252978"/>
          </a:xfrm>
          <a:prstGeom prst="rect">
            <a:avLst/>
          </a:prstGeom>
          <a:solidFill>
            <a:srgbClr val="EA4B33"/>
          </a:solidFill>
        </p:spPr>
        <p:txBody>
          <a:bodyPr/>
          <a:lstStyle/>
          <a:p>
            <a:endParaRPr lang="en-ID"/>
          </a:p>
        </p:txBody>
      </p:sp>
      <p:sp>
        <p:nvSpPr>
          <p:cNvPr id="3" name="Freeform 3"/>
          <p:cNvSpPr/>
          <p:nvPr/>
        </p:nvSpPr>
        <p:spPr>
          <a:xfrm>
            <a:off x="820599" y="3551926"/>
            <a:ext cx="16646801" cy="3183149"/>
          </a:xfrm>
          <a:custGeom>
            <a:avLst/>
            <a:gdLst/>
            <a:ahLst/>
            <a:cxnLst/>
            <a:rect l="l" t="t" r="r" b="b"/>
            <a:pathLst>
              <a:path w="16646801" h="3183149">
                <a:moveTo>
                  <a:pt x="0" y="0"/>
                </a:moveTo>
                <a:lnTo>
                  <a:pt x="16646802" y="0"/>
                </a:lnTo>
                <a:lnTo>
                  <a:pt x="16646802" y="3183148"/>
                </a:lnTo>
                <a:lnTo>
                  <a:pt x="0" y="3183148"/>
                </a:lnTo>
                <a:lnTo>
                  <a:pt x="0" y="0"/>
                </a:lnTo>
                <a:close/>
              </a:path>
            </a:pathLst>
          </a:custGeom>
          <a:blipFill>
            <a:blip r:embed="rId2"/>
            <a:stretch>
              <a:fillRect/>
            </a:stretch>
          </a:blipFill>
        </p:spPr>
        <p:txBody>
          <a:bodyPr/>
          <a:lstStyle/>
          <a:p>
            <a:endParaRPr lang="en-ID"/>
          </a:p>
        </p:txBody>
      </p:sp>
      <p:sp>
        <p:nvSpPr>
          <p:cNvPr id="4" name="TextBox 4"/>
          <p:cNvSpPr txBox="1"/>
          <p:nvPr/>
        </p:nvSpPr>
        <p:spPr>
          <a:xfrm>
            <a:off x="3763662" y="62592"/>
            <a:ext cx="10760677" cy="966108"/>
          </a:xfrm>
          <a:prstGeom prst="rect">
            <a:avLst/>
          </a:prstGeom>
        </p:spPr>
        <p:txBody>
          <a:bodyPr lIns="0" tIns="0" rIns="0" bIns="0" rtlCol="0" anchor="t">
            <a:spAutoFit/>
          </a:bodyPr>
          <a:lstStyle/>
          <a:p>
            <a:pPr marL="0" lvl="0" indent="0" algn="ctr">
              <a:lnSpc>
                <a:spcPts val="7607"/>
              </a:lnSpc>
              <a:spcBef>
                <a:spcPct val="0"/>
              </a:spcBef>
            </a:pPr>
            <a:r>
              <a:rPr lang="en-US" sz="6339">
                <a:solidFill>
                  <a:srgbClr val="FFFFFF"/>
                </a:solidFill>
                <a:latin typeface="Decalotype Bold"/>
              </a:rPr>
              <a:t>Jumlah Donasi</a:t>
            </a:r>
          </a:p>
        </p:txBody>
      </p:sp>
      <p:grpSp>
        <p:nvGrpSpPr>
          <p:cNvPr id="5" name="Group 5"/>
          <p:cNvGrpSpPr/>
          <p:nvPr/>
        </p:nvGrpSpPr>
        <p:grpSpPr>
          <a:xfrm>
            <a:off x="6787775" y="2072571"/>
            <a:ext cx="4712450" cy="1030931"/>
            <a:chOff x="0" y="0"/>
            <a:chExt cx="6283266" cy="1374574"/>
          </a:xfrm>
        </p:grpSpPr>
        <p:sp>
          <p:nvSpPr>
            <p:cNvPr id="6" name="TextBox 6"/>
            <p:cNvSpPr txBox="1"/>
            <p:nvPr/>
          </p:nvSpPr>
          <p:spPr>
            <a:xfrm>
              <a:off x="0" y="-9525"/>
              <a:ext cx="6283266"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191919"/>
                  </a:solidFill>
                  <a:latin typeface="Decalotype Bold"/>
                </a:rPr>
                <a:t>Hasil Testing Model</a:t>
              </a:r>
            </a:p>
          </p:txBody>
        </p:sp>
        <p:sp>
          <p:nvSpPr>
            <p:cNvPr id="7" name="TextBox 7"/>
            <p:cNvSpPr txBox="1"/>
            <p:nvPr/>
          </p:nvSpPr>
          <p:spPr>
            <a:xfrm>
              <a:off x="0" y="1563381"/>
              <a:ext cx="5328126" cy="518160"/>
            </a:xfrm>
            <a:prstGeom prst="rect">
              <a:avLst/>
            </a:prstGeom>
          </p:spPr>
          <p:txBody>
            <a:bodyPr lIns="0" tIns="0" rIns="0" bIns="0" rtlCol="0" anchor="t">
              <a:spAutoFit/>
            </a:bodyPr>
            <a:lstStyle/>
            <a:p>
              <a:pPr marL="0" lvl="0" indent="0">
                <a:lnSpc>
                  <a:spcPts val="3120"/>
                </a:lnSpc>
                <a:spcBef>
                  <a:spcPct val="0"/>
                </a:spcBef>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34795" y="2113161"/>
            <a:ext cx="5018411" cy="3534528"/>
          </a:xfrm>
          <a:custGeom>
            <a:avLst/>
            <a:gdLst/>
            <a:ahLst/>
            <a:cxnLst/>
            <a:rect l="l" t="t" r="r" b="b"/>
            <a:pathLst>
              <a:path w="5018411" h="3534528">
                <a:moveTo>
                  <a:pt x="0" y="0"/>
                </a:moveTo>
                <a:lnTo>
                  <a:pt x="5018410" y="0"/>
                </a:lnTo>
                <a:lnTo>
                  <a:pt x="5018410" y="3534527"/>
                </a:lnTo>
                <a:lnTo>
                  <a:pt x="0" y="3534527"/>
                </a:lnTo>
                <a:lnTo>
                  <a:pt x="0" y="0"/>
                </a:lnTo>
                <a:close/>
              </a:path>
            </a:pathLst>
          </a:custGeom>
          <a:blipFill>
            <a:blip r:embed="rId2"/>
            <a:stretch>
              <a:fillRect/>
            </a:stretch>
          </a:blipFill>
        </p:spPr>
        <p:txBody>
          <a:bodyPr/>
          <a:lstStyle/>
          <a:p>
            <a:endParaRPr lang="en-ID"/>
          </a:p>
        </p:txBody>
      </p:sp>
      <p:sp>
        <p:nvSpPr>
          <p:cNvPr id="3" name="Freeform 3"/>
          <p:cNvSpPr/>
          <p:nvPr/>
        </p:nvSpPr>
        <p:spPr>
          <a:xfrm>
            <a:off x="803606" y="2113161"/>
            <a:ext cx="4834480" cy="3715020"/>
          </a:xfrm>
          <a:custGeom>
            <a:avLst/>
            <a:gdLst/>
            <a:ahLst/>
            <a:cxnLst/>
            <a:rect l="l" t="t" r="r" b="b"/>
            <a:pathLst>
              <a:path w="4834480" h="3715020">
                <a:moveTo>
                  <a:pt x="0" y="0"/>
                </a:moveTo>
                <a:lnTo>
                  <a:pt x="4834480" y="0"/>
                </a:lnTo>
                <a:lnTo>
                  <a:pt x="4834480" y="3715020"/>
                </a:lnTo>
                <a:lnTo>
                  <a:pt x="0" y="3715020"/>
                </a:lnTo>
                <a:lnTo>
                  <a:pt x="0" y="0"/>
                </a:lnTo>
                <a:close/>
              </a:path>
            </a:pathLst>
          </a:custGeom>
          <a:blipFill>
            <a:blip r:embed="rId3"/>
            <a:stretch>
              <a:fillRect/>
            </a:stretch>
          </a:blipFill>
        </p:spPr>
        <p:txBody>
          <a:bodyPr/>
          <a:lstStyle/>
          <a:p>
            <a:endParaRPr lang="en-ID"/>
          </a:p>
        </p:txBody>
      </p:sp>
      <p:sp>
        <p:nvSpPr>
          <p:cNvPr id="4" name="Freeform 4"/>
          <p:cNvSpPr/>
          <p:nvPr/>
        </p:nvSpPr>
        <p:spPr>
          <a:xfrm>
            <a:off x="12751981" y="2113161"/>
            <a:ext cx="4913089" cy="3715020"/>
          </a:xfrm>
          <a:custGeom>
            <a:avLst/>
            <a:gdLst/>
            <a:ahLst/>
            <a:cxnLst/>
            <a:rect l="l" t="t" r="r" b="b"/>
            <a:pathLst>
              <a:path w="4913089" h="3715020">
                <a:moveTo>
                  <a:pt x="0" y="0"/>
                </a:moveTo>
                <a:lnTo>
                  <a:pt x="4913089" y="0"/>
                </a:lnTo>
                <a:lnTo>
                  <a:pt x="4913089" y="3715020"/>
                </a:lnTo>
                <a:lnTo>
                  <a:pt x="0" y="3715020"/>
                </a:lnTo>
                <a:lnTo>
                  <a:pt x="0" y="0"/>
                </a:lnTo>
                <a:close/>
              </a:path>
            </a:pathLst>
          </a:custGeom>
          <a:blipFill>
            <a:blip r:embed="rId4"/>
            <a:stretch>
              <a:fillRect/>
            </a:stretch>
          </a:blipFill>
        </p:spPr>
        <p:txBody>
          <a:bodyPr/>
          <a:lstStyle/>
          <a:p>
            <a:endParaRPr lang="en-ID"/>
          </a:p>
        </p:txBody>
      </p:sp>
      <p:grpSp>
        <p:nvGrpSpPr>
          <p:cNvPr id="5" name="Group 5"/>
          <p:cNvGrpSpPr/>
          <p:nvPr/>
        </p:nvGrpSpPr>
        <p:grpSpPr>
          <a:xfrm>
            <a:off x="5373943" y="513235"/>
            <a:ext cx="7540113" cy="1030931"/>
            <a:chOff x="0" y="0"/>
            <a:chExt cx="10053484" cy="1374574"/>
          </a:xfrm>
        </p:grpSpPr>
        <p:sp>
          <p:nvSpPr>
            <p:cNvPr id="6" name="TextBox 6"/>
            <p:cNvSpPr txBox="1"/>
            <p:nvPr/>
          </p:nvSpPr>
          <p:spPr>
            <a:xfrm>
              <a:off x="0" y="-9525"/>
              <a:ext cx="10053484"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191919"/>
                  </a:solidFill>
                  <a:latin typeface="Decalotype Bold"/>
                </a:rPr>
                <a:t>Perbandingan 3 Model Terbaik</a:t>
              </a:r>
            </a:p>
          </p:txBody>
        </p:sp>
        <p:sp>
          <p:nvSpPr>
            <p:cNvPr id="7" name="TextBox 7"/>
            <p:cNvSpPr txBox="1"/>
            <p:nvPr/>
          </p:nvSpPr>
          <p:spPr>
            <a:xfrm>
              <a:off x="0" y="1563381"/>
              <a:ext cx="8525221" cy="518160"/>
            </a:xfrm>
            <a:prstGeom prst="rect">
              <a:avLst/>
            </a:prstGeom>
          </p:spPr>
          <p:txBody>
            <a:bodyPr lIns="0" tIns="0" rIns="0" bIns="0" rtlCol="0" anchor="t">
              <a:spAutoFit/>
            </a:bodyPr>
            <a:lstStyle/>
            <a:p>
              <a:pPr marL="0" lvl="0" indent="0">
                <a:lnSpc>
                  <a:spcPts val="3120"/>
                </a:lnSpc>
                <a:spcBef>
                  <a:spcPct val="0"/>
                </a:spcBef>
              </a:pPr>
              <a:endParaRPr/>
            </a:p>
          </p:txBody>
        </p:sp>
      </p:grpSp>
      <p:sp>
        <p:nvSpPr>
          <p:cNvPr id="8" name="TextBox 8"/>
          <p:cNvSpPr txBox="1"/>
          <p:nvPr/>
        </p:nvSpPr>
        <p:spPr>
          <a:xfrm>
            <a:off x="916153" y="6347736"/>
            <a:ext cx="4609386" cy="2194560"/>
          </a:xfrm>
          <a:prstGeom prst="rect">
            <a:avLst/>
          </a:prstGeom>
        </p:spPr>
        <p:txBody>
          <a:bodyPr lIns="0" tIns="0" rIns="0" bIns="0" rtlCol="0" anchor="t">
            <a:spAutoFit/>
          </a:bodyPr>
          <a:lstStyle/>
          <a:p>
            <a:pPr algn="ctr">
              <a:lnSpc>
                <a:spcPts val="3510"/>
              </a:lnSpc>
              <a:spcBef>
                <a:spcPct val="0"/>
              </a:spcBef>
            </a:pPr>
            <a:r>
              <a:rPr lang="en-US" sz="2700">
                <a:solidFill>
                  <a:srgbClr val="000000"/>
                </a:solidFill>
                <a:latin typeface="Public Sans Bold"/>
              </a:rPr>
              <a:t>XGBRegressor</a:t>
            </a:r>
          </a:p>
          <a:p>
            <a:pPr algn="just">
              <a:lnSpc>
                <a:spcPts val="3510"/>
              </a:lnSpc>
              <a:spcBef>
                <a:spcPct val="0"/>
              </a:spcBef>
            </a:pPr>
            <a:r>
              <a:rPr lang="en-US" sz="2700">
                <a:solidFill>
                  <a:srgbClr val="000000"/>
                </a:solidFill>
                <a:latin typeface="Public Sans"/>
              </a:rPr>
              <a:t>MAE:  9.364809481302897</a:t>
            </a:r>
          </a:p>
          <a:p>
            <a:pPr algn="just">
              <a:lnSpc>
                <a:spcPts val="3510"/>
              </a:lnSpc>
              <a:spcBef>
                <a:spcPct val="0"/>
              </a:spcBef>
            </a:pPr>
            <a:r>
              <a:rPr lang="en-US" sz="2700">
                <a:solidFill>
                  <a:srgbClr val="000000"/>
                </a:solidFill>
                <a:latin typeface="Public Sans"/>
              </a:rPr>
              <a:t>MSE:  174.09233580836232</a:t>
            </a:r>
          </a:p>
          <a:p>
            <a:pPr algn="just">
              <a:lnSpc>
                <a:spcPts val="3510"/>
              </a:lnSpc>
              <a:spcBef>
                <a:spcPct val="0"/>
              </a:spcBef>
            </a:pPr>
            <a:r>
              <a:rPr lang="en-US" sz="2700">
                <a:solidFill>
                  <a:srgbClr val="000000"/>
                </a:solidFill>
                <a:latin typeface="Public Sans"/>
              </a:rPr>
              <a:t>RMSE:  13.19440547384998</a:t>
            </a:r>
          </a:p>
          <a:p>
            <a:pPr algn="just">
              <a:lnSpc>
                <a:spcPts val="3510"/>
              </a:lnSpc>
              <a:spcBef>
                <a:spcPct val="0"/>
              </a:spcBef>
            </a:pPr>
            <a:r>
              <a:rPr lang="en-US" sz="2700">
                <a:solidFill>
                  <a:srgbClr val="000000"/>
                </a:solidFill>
                <a:latin typeface="Public Sans"/>
              </a:rPr>
              <a:t>R2:  0.7237706251575204</a:t>
            </a:r>
          </a:p>
        </p:txBody>
      </p:sp>
      <p:sp>
        <p:nvSpPr>
          <p:cNvPr id="9" name="TextBox 9"/>
          <p:cNvSpPr txBox="1"/>
          <p:nvPr/>
        </p:nvSpPr>
        <p:spPr>
          <a:xfrm>
            <a:off x="6762929" y="6347736"/>
            <a:ext cx="4762143" cy="2194560"/>
          </a:xfrm>
          <a:prstGeom prst="rect">
            <a:avLst/>
          </a:prstGeom>
        </p:spPr>
        <p:txBody>
          <a:bodyPr lIns="0" tIns="0" rIns="0" bIns="0" rtlCol="0" anchor="t">
            <a:spAutoFit/>
          </a:bodyPr>
          <a:lstStyle/>
          <a:p>
            <a:pPr algn="ctr">
              <a:lnSpc>
                <a:spcPts val="3510"/>
              </a:lnSpc>
              <a:spcBef>
                <a:spcPct val="0"/>
              </a:spcBef>
            </a:pPr>
            <a:r>
              <a:rPr lang="en-US" sz="2700">
                <a:solidFill>
                  <a:srgbClr val="000000"/>
                </a:solidFill>
                <a:latin typeface="Public Sans Bold"/>
              </a:rPr>
              <a:t>Prophet Model</a:t>
            </a:r>
          </a:p>
          <a:p>
            <a:pPr algn="just">
              <a:lnSpc>
                <a:spcPts val="3510"/>
              </a:lnSpc>
              <a:spcBef>
                <a:spcPct val="0"/>
              </a:spcBef>
            </a:pPr>
            <a:r>
              <a:rPr lang="en-US" sz="2700">
                <a:solidFill>
                  <a:srgbClr val="000000"/>
                </a:solidFill>
                <a:latin typeface="Public Sans"/>
              </a:rPr>
              <a:t>MAE:  7.84754386500563</a:t>
            </a:r>
          </a:p>
          <a:p>
            <a:pPr algn="just">
              <a:lnSpc>
                <a:spcPts val="3510"/>
              </a:lnSpc>
              <a:spcBef>
                <a:spcPct val="0"/>
              </a:spcBef>
            </a:pPr>
            <a:r>
              <a:rPr lang="en-US" sz="2700">
                <a:solidFill>
                  <a:srgbClr val="000000"/>
                </a:solidFill>
                <a:latin typeface="Public Sans"/>
              </a:rPr>
              <a:t>MSE:  157.00805213396472</a:t>
            </a:r>
          </a:p>
          <a:p>
            <a:pPr algn="just">
              <a:lnSpc>
                <a:spcPts val="3510"/>
              </a:lnSpc>
              <a:spcBef>
                <a:spcPct val="0"/>
              </a:spcBef>
            </a:pPr>
            <a:r>
              <a:rPr lang="en-US" sz="2700">
                <a:solidFill>
                  <a:srgbClr val="000000"/>
                </a:solidFill>
                <a:latin typeface="Public Sans"/>
              </a:rPr>
              <a:t>RMSE:  12.530285397147374</a:t>
            </a:r>
          </a:p>
          <a:p>
            <a:pPr algn="just">
              <a:lnSpc>
                <a:spcPts val="3510"/>
              </a:lnSpc>
              <a:spcBef>
                <a:spcPct val="0"/>
              </a:spcBef>
            </a:pPr>
            <a:r>
              <a:rPr lang="en-US" sz="2700">
                <a:solidFill>
                  <a:srgbClr val="000000"/>
                </a:solidFill>
                <a:latin typeface="Public Sans"/>
              </a:rPr>
              <a:t>R2:  0.7222503681140218</a:t>
            </a:r>
          </a:p>
        </p:txBody>
      </p:sp>
      <p:sp>
        <p:nvSpPr>
          <p:cNvPr id="10" name="TextBox 10"/>
          <p:cNvSpPr txBox="1"/>
          <p:nvPr/>
        </p:nvSpPr>
        <p:spPr>
          <a:xfrm>
            <a:off x="12914057" y="6347736"/>
            <a:ext cx="4848106" cy="2194560"/>
          </a:xfrm>
          <a:prstGeom prst="rect">
            <a:avLst/>
          </a:prstGeom>
        </p:spPr>
        <p:txBody>
          <a:bodyPr lIns="0" tIns="0" rIns="0" bIns="0" rtlCol="0" anchor="t">
            <a:spAutoFit/>
          </a:bodyPr>
          <a:lstStyle/>
          <a:p>
            <a:pPr algn="ctr">
              <a:lnSpc>
                <a:spcPts val="3510"/>
              </a:lnSpc>
              <a:spcBef>
                <a:spcPct val="0"/>
              </a:spcBef>
            </a:pPr>
            <a:r>
              <a:rPr lang="en-US" sz="2700">
                <a:solidFill>
                  <a:srgbClr val="000000"/>
                </a:solidFill>
                <a:latin typeface="Public Sans Bold"/>
              </a:rPr>
              <a:t>Support Vector Regressor</a:t>
            </a:r>
          </a:p>
          <a:p>
            <a:pPr algn="just">
              <a:lnSpc>
                <a:spcPts val="3510"/>
              </a:lnSpc>
              <a:spcBef>
                <a:spcPct val="0"/>
              </a:spcBef>
            </a:pPr>
            <a:r>
              <a:rPr lang="en-US" sz="2700">
                <a:solidFill>
                  <a:srgbClr val="000000"/>
                </a:solidFill>
                <a:latin typeface="Public Sans"/>
              </a:rPr>
              <a:t>MAE:  9.867695347932871</a:t>
            </a:r>
          </a:p>
          <a:p>
            <a:pPr algn="just">
              <a:lnSpc>
                <a:spcPts val="3510"/>
              </a:lnSpc>
              <a:spcBef>
                <a:spcPct val="0"/>
              </a:spcBef>
            </a:pPr>
            <a:r>
              <a:rPr lang="en-US" sz="2700">
                <a:solidFill>
                  <a:srgbClr val="000000"/>
                </a:solidFill>
                <a:latin typeface="Public Sans"/>
              </a:rPr>
              <a:t>MSE:  217.52924478156095</a:t>
            </a:r>
          </a:p>
          <a:p>
            <a:pPr algn="just">
              <a:lnSpc>
                <a:spcPts val="3510"/>
              </a:lnSpc>
              <a:spcBef>
                <a:spcPct val="0"/>
              </a:spcBef>
            </a:pPr>
            <a:r>
              <a:rPr lang="en-US" sz="2700">
                <a:solidFill>
                  <a:srgbClr val="000000"/>
                </a:solidFill>
                <a:latin typeface="Public Sans"/>
              </a:rPr>
              <a:t>RMSE:  `14.748872661378597</a:t>
            </a:r>
          </a:p>
          <a:p>
            <a:pPr algn="just">
              <a:lnSpc>
                <a:spcPts val="3510"/>
              </a:lnSpc>
              <a:spcBef>
                <a:spcPct val="0"/>
              </a:spcBef>
            </a:pPr>
            <a:r>
              <a:rPr lang="en-US" sz="2700">
                <a:solidFill>
                  <a:srgbClr val="000000"/>
                </a:solidFill>
                <a:latin typeface="Public Sans"/>
              </a:rPr>
              <a:t>R2:  0.6548500138334004</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7797" y="0"/>
            <a:ext cx="18483595" cy="1252978"/>
          </a:xfrm>
          <a:prstGeom prst="rect">
            <a:avLst/>
          </a:prstGeom>
          <a:solidFill>
            <a:srgbClr val="EA4B33"/>
          </a:solidFill>
        </p:spPr>
        <p:txBody>
          <a:bodyPr/>
          <a:lstStyle/>
          <a:p>
            <a:endParaRPr lang="en-ID"/>
          </a:p>
        </p:txBody>
      </p:sp>
      <p:sp>
        <p:nvSpPr>
          <p:cNvPr id="3" name="Freeform 3"/>
          <p:cNvSpPr/>
          <p:nvPr/>
        </p:nvSpPr>
        <p:spPr>
          <a:xfrm>
            <a:off x="612484" y="3108874"/>
            <a:ext cx="7975773" cy="2648482"/>
          </a:xfrm>
          <a:custGeom>
            <a:avLst/>
            <a:gdLst/>
            <a:ahLst/>
            <a:cxnLst/>
            <a:rect l="l" t="t" r="r" b="b"/>
            <a:pathLst>
              <a:path w="7975773" h="2648482">
                <a:moveTo>
                  <a:pt x="0" y="0"/>
                </a:moveTo>
                <a:lnTo>
                  <a:pt x="7975773" y="0"/>
                </a:lnTo>
                <a:lnTo>
                  <a:pt x="7975773" y="2648483"/>
                </a:lnTo>
                <a:lnTo>
                  <a:pt x="0" y="2648483"/>
                </a:lnTo>
                <a:lnTo>
                  <a:pt x="0" y="0"/>
                </a:lnTo>
                <a:close/>
              </a:path>
            </a:pathLst>
          </a:custGeom>
          <a:blipFill>
            <a:blip r:embed="rId2"/>
            <a:stretch>
              <a:fillRect/>
            </a:stretch>
          </a:blipFill>
        </p:spPr>
        <p:txBody>
          <a:bodyPr/>
          <a:lstStyle/>
          <a:p>
            <a:endParaRPr lang="en-ID"/>
          </a:p>
        </p:txBody>
      </p:sp>
      <p:sp>
        <p:nvSpPr>
          <p:cNvPr id="4" name="Freeform 4"/>
          <p:cNvSpPr/>
          <p:nvPr/>
        </p:nvSpPr>
        <p:spPr>
          <a:xfrm>
            <a:off x="9281563" y="3108874"/>
            <a:ext cx="8465247" cy="2886369"/>
          </a:xfrm>
          <a:custGeom>
            <a:avLst/>
            <a:gdLst/>
            <a:ahLst/>
            <a:cxnLst/>
            <a:rect l="l" t="t" r="r" b="b"/>
            <a:pathLst>
              <a:path w="8465247" h="2886369">
                <a:moveTo>
                  <a:pt x="0" y="0"/>
                </a:moveTo>
                <a:lnTo>
                  <a:pt x="8465247" y="0"/>
                </a:lnTo>
                <a:lnTo>
                  <a:pt x="8465247" y="2886370"/>
                </a:lnTo>
                <a:lnTo>
                  <a:pt x="0" y="2886370"/>
                </a:lnTo>
                <a:lnTo>
                  <a:pt x="0" y="0"/>
                </a:lnTo>
                <a:close/>
              </a:path>
            </a:pathLst>
          </a:custGeom>
          <a:blipFill>
            <a:blip r:embed="rId3"/>
            <a:stretch>
              <a:fillRect/>
            </a:stretch>
          </a:blipFill>
        </p:spPr>
        <p:txBody>
          <a:bodyPr/>
          <a:lstStyle/>
          <a:p>
            <a:endParaRPr lang="en-ID"/>
          </a:p>
        </p:txBody>
      </p:sp>
      <p:sp>
        <p:nvSpPr>
          <p:cNvPr id="5" name="Freeform 5"/>
          <p:cNvSpPr/>
          <p:nvPr/>
        </p:nvSpPr>
        <p:spPr>
          <a:xfrm>
            <a:off x="5334023" y="6694125"/>
            <a:ext cx="7619953" cy="2564175"/>
          </a:xfrm>
          <a:custGeom>
            <a:avLst/>
            <a:gdLst/>
            <a:ahLst/>
            <a:cxnLst/>
            <a:rect l="l" t="t" r="r" b="b"/>
            <a:pathLst>
              <a:path w="7619953" h="2564175">
                <a:moveTo>
                  <a:pt x="0" y="0"/>
                </a:moveTo>
                <a:lnTo>
                  <a:pt x="7619954" y="0"/>
                </a:lnTo>
                <a:lnTo>
                  <a:pt x="7619954" y="2564175"/>
                </a:lnTo>
                <a:lnTo>
                  <a:pt x="0" y="2564175"/>
                </a:lnTo>
                <a:lnTo>
                  <a:pt x="0" y="0"/>
                </a:lnTo>
                <a:close/>
              </a:path>
            </a:pathLst>
          </a:custGeom>
          <a:blipFill>
            <a:blip r:embed="rId4"/>
            <a:stretch>
              <a:fillRect/>
            </a:stretch>
          </a:blipFill>
        </p:spPr>
        <p:txBody>
          <a:bodyPr/>
          <a:lstStyle/>
          <a:p>
            <a:endParaRPr lang="en-ID"/>
          </a:p>
        </p:txBody>
      </p:sp>
      <p:sp>
        <p:nvSpPr>
          <p:cNvPr id="6" name="TextBox 6"/>
          <p:cNvSpPr txBox="1"/>
          <p:nvPr/>
        </p:nvSpPr>
        <p:spPr>
          <a:xfrm>
            <a:off x="3763662" y="62592"/>
            <a:ext cx="10760677" cy="966108"/>
          </a:xfrm>
          <a:prstGeom prst="rect">
            <a:avLst/>
          </a:prstGeom>
        </p:spPr>
        <p:txBody>
          <a:bodyPr lIns="0" tIns="0" rIns="0" bIns="0" rtlCol="0" anchor="t">
            <a:spAutoFit/>
          </a:bodyPr>
          <a:lstStyle/>
          <a:p>
            <a:pPr marL="0" lvl="0" indent="0" algn="ctr">
              <a:lnSpc>
                <a:spcPts val="7607"/>
              </a:lnSpc>
              <a:spcBef>
                <a:spcPct val="0"/>
              </a:spcBef>
            </a:pPr>
            <a:r>
              <a:rPr lang="en-US" sz="6339">
                <a:solidFill>
                  <a:srgbClr val="FFFFFF"/>
                </a:solidFill>
                <a:latin typeface="Decalotype Bold"/>
              </a:rPr>
              <a:t>Jumlah Donasi</a:t>
            </a:r>
          </a:p>
        </p:txBody>
      </p:sp>
      <p:grpSp>
        <p:nvGrpSpPr>
          <p:cNvPr id="7" name="Group 7"/>
          <p:cNvGrpSpPr/>
          <p:nvPr/>
        </p:nvGrpSpPr>
        <p:grpSpPr>
          <a:xfrm>
            <a:off x="4922304" y="1252978"/>
            <a:ext cx="7540113" cy="1030931"/>
            <a:chOff x="0" y="0"/>
            <a:chExt cx="10053484" cy="1374574"/>
          </a:xfrm>
        </p:grpSpPr>
        <p:sp>
          <p:nvSpPr>
            <p:cNvPr id="8" name="TextBox 8"/>
            <p:cNvSpPr txBox="1"/>
            <p:nvPr/>
          </p:nvSpPr>
          <p:spPr>
            <a:xfrm>
              <a:off x="0" y="-9525"/>
              <a:ext cx="10053484"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191919"/>
                  </a:solidFill>
                  <a:latin typeface="Decalotype Bold"/>
                </a:rPr>
                <a:t>Prophet Model</a:t>
              </a:r>
            </a:p>
          </p:txBody>
        </p:sp>
        <p:sp>
          <p:nvSpPr>
            <p:cNvPr id="9" name="TextBox 9"/>
            <p:cNvSpPr txBox="1"/>
            <p:nvPr/>
          </p:nvSpPr>
          <p:spPr>
            <a:xfrm>
              <a:off x="0" y="1563381"/>
              <a:ext cx="8525221" cy="518160"/>
            </a:xfrm>
            <a:prstGeom prst="rect">
              <a:avLst/>
            </a:prstGeom>
          </p:spPr>
          <p:txBody>
            <a:bodyPr lIns="0" tIns="0" rIns="0" bIns="0" rtlCol="0" anchor="t">
              <a:spAutoFit/>
            </a:bodyPr>
            <a:lstStyle/>
            <a:p>
              <a:pPr marL="0" lvl="0" indent="0">
                <a:lnSpc>
                  <a:spcPts val="3120"/>
                </a:lnSpc>
                <a:spcBef>
                  <a:spcPct val="0"/>
                </a:spcBef>
              </a:pPr>
              <a:endParaRPr/>
            </a:p>
          </p:txBody>
        </p:sp>
      </p:grpSp>
      <p:sp>
        <p:nvSpPr>
          <p:cNvPr id="10" name="TextBox 10"/>
          <p:cNvSpPr txBox="1"/>
          <p:nvPr/>
        </p:nvSpPr>
        <p:spPr>
          <a:xfrm>
            <a:off x="3305179" y="2217234"/>
            <a:ext cx="11049490"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Bold"/>
              </a:rPr>
              <a:t>Dari Algoritma Prophet Didapatkan</a:t>
            </a:r>
          </a:p>
        </p:txBody>
      </p:sp>
      <p:sp>
        <p:nvSpPr>
          <p:cNvPr id="11" name="TextBox 11"/>
          <p:cNvSpPr txBox="1"/>
          <p:nvPr/>
        </p:nvSpPr>
        <p:spPr>
          <a:xfrm>
            <a:off x="-1103937" y="5938094"/>
            <a:ext cx="11049490" cy="431799"/>
          </a:xfrm>
          <a:prstGeom prst="rect">
            <a:avLst/>
          </a:prstGeom>
        </p:spPr>
        <p:txBody>
          <a:bodyPr lIns="0" tIns="0" rIns="0" bIns="0" rtlCol="0" anchor="t">
            <a:spAutoFit/>
          </a:bodyPr>
          <a:lstStyle/>
          <a:p>
            <a:pPr algn="ctr">
              <a:lnSpc>
                <a:spcPts val="3500"/>
              </a:lnSpc>
            </a:pPr>
            <a:r>
              <a:rPr lang="en-US" sz="2500">
                <a:solidFill>
                  <a:srgbClr val="000000"/>
                </a:solidFill>
                <a:latin typeface="Open Sans Light"/>
              </a:rPr>
              <a:t>Trend Masa depan di prediksi menurun</a:t>
            </a:r>
          </a:p>
        </p:txBody>
      </p:sp>
      <p:sp>
        <p:nvSpPr>
          <p:cNvPr id="12" name="TextBox 12"/>
          <p:cNvSpPr txBox="1"/>
          <p:nvPr/>
        </p:nvSpPr>
        <p:spPr>
          <a:xfrm>
            <a:off x="8342447" y="5938094"/>
            <a:ext cx="11049490" cy="431799"/>
          </a:xfrm>
          <a:prstGeom prst="rect">
            <a:avLst/>
          </a:prstGeom>
        </p:spPr>
        <p:txBody>
          <a:bodyPr lIns="0" tIns="0" rIns="0" bIns="0" rtlCol="0" anchor="t">
            <a:spAutoFit/>
          </a:bodyPr>
          <a:lstStyle/>
          <a:p>
            <a:pPr algn="ctr">
              <a:lnSpc>
                <a:spcPts val="3500"/>
              </a:lnSpc>
            </a:pPr>
            <a:r>
              <a:rPr lang="en-US" sz="2500">
                <a:solidFill>
                  <a:srgbClr val="000000"/>
                </a:solidFill>
                <a:latin typeface="Open Sans Light"/>
              </a:rPr>
              <a:t>Terdeteksi Weekly Seasonality pada setiap hari Jumat  </a:t>
            </a:r>
          </a:p>
        </p:txBody>
      </p:sp>
      <p:sp>
        <p:nvSpPr>
          <p:cNvPr id="13" name="TextBox 13"/>
          <p:cNvSpPr txBox="1"/>
          <p:nvPr/>
        </p:nvSpPr>
        <p:spPr>
          <a:xfrm>
            <a:off x="3756818" y="9492194"/>
            <a:ext cx="11049490" cy="431799"/>
          </a:xfrm>
          <a:prstGeom prst="rect">
            <a:avLst/>
          </a:prstGeom>
        </p:spPr>
        <p:txBody>
          <a:bodyPr lIns="0" tIns="0" rIns="0" bIns="0" rtlCol="0" anchor="t">
            <a:spAutoFit/>
          </a:bodyPr>
          <a:lstStyle/>
          <a:p>
            <a:pPr algn="ctr">
              <a:lnSpc>
                <a:spcPts val="3500"/>
              </a:lnSpc>
            </a:pPr>
            <a:r>
              <a:rPr lang="en-US" sz="2500">
                <a:solidFill>
                  <a:srgbClr val="000000"/>
                </a:solidFill>
                <a:latin typeface="Open Sans Light"/>
              </a:rPr>
              <a:t>Terdeteksi Yearly Seasonality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7797" y="0"/>
            <a:ext cx="18483595" cy="1252978"/>
          </a:xfrm>
          <a:prstGeom prst="rect">
            <a:avLst/>
          </a:prstGeom>
          <a:solidFill>
            <a:srgbClr val="052896"/>
          </a:solidFill>
        </p:spPr>
        <p:txBody>
          <a:bodyPr/>
          <a:lstStyle/>
          <a:p>
            <a:endParaRPr lang="en-ID"/>
          </a:p>
        </p:txBody>
      </p:sp>
      <p:sp>
        <p:nvSpPr>
          <p:cNvPr id="3" name="TextBox 3"/>
          <p:cNvSpPr txBox="1"/>
          <p:nvPr/>
        </p:nvSpPr>
        <p:spPr>
          <a:xfrm>
            <a:off x="3763662" y="62592"/>
            <a:ext cx="10760677" cy="966108"/>
          </a:xfrm>
          <a:prstGeom prst="rect">
            <a:avLst/>
          </a:prstGeom>
        </p:spPr>
        <p:txBody>
          <a:bodyPr lIns="0" tIns="0" rIns="0" bIns="0" rtlCol="0" anchor="t">
            <a:spAutoFit/>
          </a:bodyPr>
          <a:lstStyle/>
          <a:p>
            <a:pPr marL="0" lvl="0" indent="0" algn="ctr">
              <a:lnSpc>
                <a:spcPts val="7607"/>
              </a:lnSpc>
              <a:spcBef>
                <a:spcPct val="0"/>
              </a:spcBef>
            </a:pPr>
            <a:r>
              <a:rPr lang="en-US" sz="6339">
                <a:solidFill>
                  <a:srgbClr val="FFFFFF"/>
                </a:solidFill>
                <a:latin typeface="Decalotype Bold"/>
              </a:rPr>
              <a:t>jumlah Zakat</a:t>
            </a:r>
          </a:p>
        </p:txBody>
      </p:sp>
      <p:sp>
        <p:nvSpPr>
          <p:cNvPr id="4" name="Freeform 4"/>
          <p:cNvSpPr/>
          <p:nvPr/>
        </p:nvSpPr>
        <p:spPr>
          <a:xfrm>
            <a:off x="2901142" y="2439953"/>
            <a:ext cx="5217266" cy="4029948"/>
          </a:xfrm>
          <a:custGeom>
            <a:avLst/>
            <a:gdLst/>
            <a:ahLst/>
            <a:cxnLst/>
            <a:rect l="l" t="t" r="r" b="b"/>
            <a:pathLst>
              <a:path w="5217266" h="4029948">
                <a:moveTo>
                  <a:pt x="0" y="0"/>
                </a:moveTo>
                <a:lnTo>
                  <a:pt x="5217266" y="0"/>
                </a:lnTo>
                <a:lnTo>
                  <a:pt x="5217266" y="4029948"/>
                </a:lnTo>
                <a:lnTo>
                  <a:pt x="0" y="4029948"/>
                </a:lnTo>
                <a:lnTo>
                  <a:pt x="0" y="0"/>
                </a:lnTo>
                <a:close/>
              </a:path>
            </a:pathLst>
          </a:custGeom>
          <a:blipFill>
            <a:blip r:embed="rId2"/>
            <a:stretch>
              <a:fillRect/>
            </a:stretch>
          </a:blipFill>
        </p:spPr>
        <p:txBody>
          <a:bodyPr/>
          <a:lstStyle/>
          <a:p>
            <a:endParaRPr lang="en-ID"/>
          </a:p>
        </p:txBody>
      </p:sp>
      <p:sp>
        <p:nvSpPr>
          <p:cNvPr id="5" name="Freeform 5"/>
          <p:cNvSpPr/>
          <p:nvPr/>
        </p:nvSpPr>
        <p:spPr>
          <a:xfrm>
            <a:off x="10062811" y="2439953"/>
            <a:ext cx="5324048" cy="4029948"/>
          </a:xfrm>
          <a:custGeom>
            <a:avLst/>
            <a:gdLst/>
            <a:ahLst/>
            <a:cxnLst/>
            <a:rect l="l" t="t" r="r" b="b"/>
            <a:pathLst>
              <a:path w="5324048" h="4029948">
                <a:moveTo>
                  <a:pt x="0" y="0"/>
                </a:moveTo>
                <a:lnTo>
                  <a:pt x="5324047" y="0"/>
                </a:lnTo>
                <a:lnTo>
                  <a:pt x="5324047" y="4029948"/>
                </a:lnTo>
                <a:lnTo>
                  <a:pt x="0" y="4029948"/>
                </a:lnTo>
                <a:lnTo>
                  <a:pt x="0" y="0"/>
                </a:lnTo>
                <a:close/>
              </a:path>
            </a:pathLst>
          </a:custGeom>
          <a:blipFill>
            <a:blip r:embed="rId3"/>
            <a:stretch>
              <a:fillRect/>
            </a:stretch>
          </a:blipFill>
        </p:spPr>
        <p:txBody>
          <a:bodyPr/>
          <a:lstStyle/>
          <a:p>
            <a:endParaRPr lang="en-ID"/>
          </a:p>
        </p:txBody>
      </p:sp>
      <p:grpSp>
        <p:nvGrpSpPr>
          <p:cNvPr id="6" name="Group 6"/>
          <p:cNvGrpSpPr/>
          <p:nvPr/>
        </p:nvGrpSpPr>
        <p:grpSpPr>
          <a:xfrm>
            <a:off x="5509775" y="1409023"/>
            <a:ext cx="7540113" cy="1030931"/>
            <a:chOff x="0" y="0"/>
            <a:chExt cx="10053484" cy="1374574"/>
          </a:xfrm>
        </p:grpSpPr>
        <p:sp>
          <p:nvSpPr>
            <p:cNvPr id="7" name="TextBox 7"/>
            <p:cNvSpPr txBox="1"/>
            <p:nvPr/>
          </p:nvSpPr>
          <p:spPr>
            <a:xfrm>
              <a:off x="0" y="-9525"/>
              <a:ext cx="10053484"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191919"/>
                  </a:solidFill>
                  <a:latin typeface="Decalotype Bold"/>
                </a:rPr>
                <a:t>Perbandingan 2 Model Terbaik</a:t>
              </a:r>
            </a:p>
          </p:txBody>
        </p:sp>
        <p:sp>
          <p:nvSpPr>
            <p:cNvPr id="8" name="TextBox 8"/>
            <p:cNvSpPr txBox="1"/>
            <p:nvPr/>
          </p:nvSpPr>
          <p:spPr>
            <a:xfrm>
              <a:off x="0" y="1563381"/>
              <a:ext cx="8525221" cy="518160"/>
            </a:xfrm>
            <a:prstGeom prst="rect">
              <a:avLst/>
            </a:prstGeom>
          </p:spPr>
          <p:txBody>
            <a:bodyPr lIns="0" tIns="0" rIns="0" bIns="0" rtlCol="0" anchor="t">
              <a:spAutoFit/>
            </a:bodyPr>
            <a:lstStyle/>
            <a:p>
              <a:pPr marL="0" lvl="0" indent="0">
                <a:lnSpc>
                  <a:spcPts val="3120"/>
                </a:lnSpc>
                <a:spcBef>
                  <a:spcPct val="0"/>
                </a:spcBef>
              </a:pPr>
              <a:endParaRPr/>
            </a:p>
          </p:txBody>
        </p:sp>
      </p:grpSp>
      <p:sp>
        <p:nvSpPr>
          <p:cNvPr id="9" name="TextBox 9"/>
          <p:cNvSpPr txBox="1"/>
          <p:nvPr/>
        </p:nvSpPr>
        <p:spPr>
          <a:xfrm>
            <a:off x="3375265" y="7022403"/>
            <a:ext cx="4638179" cy="2194560"/>
          </a:xfrm>
          <a:prstGeom prst="rect">
            <a:avLst/>
          </a:prstGeom>
        </p:spPr>
        <p:txBody>
          <a:bodyPr lIns="0" tIns="0" rIns="0" bIns="0" rtlCol="0" anchor="t">
            <a:spAutoFit/>
          </a:bodyPr>
          <a:lstStyle/>
          <a:p>
            <a:pPr algn="ctr">
              <a:lnSpc>
                <a:spcPts val="3510"/>
              </a:lnSpc>
              <a:spcBef>
                <a:spcPct val="0"/>
              </a:spcBef>
            </a:pPr>
            <a:r>
              <a:rPr lang="en-US" sz="2700">
                <a:solidFill>
                  <a:srgbClr val="000000"/>
                </a:solidFill>
                <a:latin typeface="Public Sans Bold"/>
              </a:rPr>
              <a:t>MLP</a:t>
            </a:r>
          </a:p>
          <a:p>
            <a:pPr algn="just">
              <a:lnSpc>
                <a:spcPts val="3510"/>
              </a:lnSpc>
              <a:spcBef>
                <a:spcPct val="0"/>
              </a:spcBef>
            </a:pPr>
            <a:r>
              <a:rPr lang="en-US" sz="2700">
                <a:solidFill>
                  <a:srgbClr val="000000"/>
                </a:solidFill>
                <a:latin typeface="Public Sans"/>
              </a:rPr>
              <a:t>MAE:  3.1765456485320476</a:t>
            </a:r>
          </a:p>
          <a:p>
            <a:pPr algn="just">
              <a:lnSpc>
                <a:spcPts val="3510"/>
              </a:lnSpc>
              <a:spcBef>
                <a:spcPct val="0"/>
              </a:spcBef>
            </a:pPr>
            <a:r>
              <a:rPr lang="en-US" sz="2700">
                <a:solidFill>
                  <a:srgbClr val="000000"/>
                </a:solidFill>
                <a:latin typeface="Public Sans"/>
              </a:rPr>
              <a:t>MSE:  13.018828958957025</a:t>
            </a:r>
          </a:p>
          <a:p>
            <a:pPr algn="just">
              <a:lnSpc>
                <a:spcPts val="3510"/>
              </a:lnSpc>
              <a:spcBef>
                <a:spcPct val="0"/>
              </a:spcBef>
            </a:pPr>
            <a:r>
              <a:rPr lang="en-US" sz="2700">
                <a:solidFill>
                  <a:srgbClr val="000000"/>
                </a:solidFill>
                <a:latin typeface="Public Sans"/>
              </a:rPr>
              <a:t>RMSE:  3.608161437485444</a:t>
            </a:r>
          </a:p>
          <a:p>
            <a:pPr algn="just">
              <a:lnSpc>
                <a:spcPts val="3510"/>
              </a:lnSpc>
              <a:spcBef>
                <a:spcPct val="0"/>
              </a:spcBef>
            </a:pPr>
            <a:r>
              <a:rPr lang="en-US" sz="2700">
                <a:solidFill>
                  <a:srgbClr val="000000"/>
                </a:solidFill>
                <a:latin typeface="Public Sans"/>
              </a:rPr>
              <a:t>R2:  0.4916505677876992</a:t>
            </a:r>
          </a:p>
        </p:txBody>
      </p:sp>
      <p:sp>
        <p:nvSpPr>
          <p:cNvPr id="10" name="TextBox 10"/>
          <p:cNvSpPr txBox="1"/>
          <p:nvPr/>
        </p:nvSpPr>
        <p:spPr>
          <a:xfrm>
            <a:off x="10727078" y="7022403"/>
            <a:ext cx="4645621" cy="2194560"/>
          </a:xfrm>
          <a:prstGeom prst="rect">
            <a:avLst/>
          </a:prstGeom>
        </p:spPr>
        <p:txBody>
          <a:bodyPr lIns="0" tIns="0" rIns="0" bIns="0" rtlCol="0" anchor="t">
            <a:spAutoFit/>
          </a:bodyPr>
          <a:lstStyle/>
          <a:p>
            <a:pPr algn="ctr">
              <a:lnSpc>
                <a:spcPts val="3510"/>
              </a:lnSpc>
              <a:spcBef>
                <a:spcPct val="0"/>
              </a:spcBef>
            </a:pPr>
            <a:r>
              <a:rPr lang="en-US" sz="2700">
                <a:solidFill>
                  <a:srgbClr val="000000"/>
                </a:solidFill>
                <a:latin typeface="Public Sans Bold"/>
              </a:rPr>
              <a:t>Support Vector Regressor</a:t>
            </a:r>
          </a:p>
          <a:p>
            <a:pPr algn="just">
              <a:lnSpc>
                <a:spcPts val="3510"/>
              </a:lnSpc>
              <a:spcBef>
                <a:spcPct val="0"/>
              </a:spcBef>
            </a:pPr>
            <a:r>
              <a:rPr lang="en-US" sz="2700">
                <a:solidFill>
                  <a:srgbClr val="000000"/>
                </a:solidFill>
                <a:latin typeface="Public Sans"/>
              </a:rPr>
              <a:t>MAE:  3.209073391554488</a:t>
            </a:r>
          </a:p>
          <a:p>
            <a:pPr algn="just">
              <a:lnSpc>
                <a:spcPts val="3510"/>
              </a:lnSpc>
              <a:spcBef>
                <a:spcPct val="0"/>
              </a:spcBef>
            </a:pPr>
            <a:r>
              <a:rPr lang="en-US" sz="2700">
                <a:solidFill>
                  <a:srgbClr val="000000"/>
                </a:solidFill>
                <a:latin typeface="Public Sans"/>
              </a:rPr>
              <a:t>MSE:  15.077805718515856</a:t>
            </a:r>
          </a:p>
          <a:p>
            <a:pPr algn="just">
              <a:lnSpc>
                <a:spcPts val="3510"/>
              </a:lnSpc>
              <a:spcBef>
                <a:spcPct val="0"/>
              </a:spcBef>
            </a:pPr>
            <a:r>
              <a:rPr lang="en-US" sz="2700">
                <a:solidFill>
                  <a:srgbClr val="000000"/>
                </a:solidFill>
                <a:latin typeface="Public Sans"/>
              </a:rPr>
              <a:t>RMSE:  3.883015029396082</a:t>
            </a:r>
          </a:p>
          <a:p>
            <a:pPr algn="just">
              <a:lnSpc>
                <a:spcPts val="3510"/>
              </a:lnSpc>
              <a:spcBef>
                <a:spcPct val="0"/>
              </a:spcBef>
            </a:pPr>
            <a:r>
              <a:rPr lang="en-US" sz="2700">
                <a:solidFill>
                  <a:srgbClr val="000000"/>
                </a:solidFill>
                <a:latin typeface="Public Sans"/>
              </a:rPr>
              <a:t>R2:  0.4112531933418253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0" y="4114512"/>
            <a:ext cx="18288000" cy="6172344"/>
          </a:xfrm>
          <a:prstGeom prst="rect">
            <a:avLst/>
          </a:prstGeom>
          <a:solidFill>
            <a:srgbClr val="FFFFFF"/>
          </a:solidFill>
        </p:spPr>
        <p:txBody>
          <a:bodyPr/>
          <a:lstStyle/>
          <a:p>
            <a:endParaRPr lang="en-ID"/>
          </a:p>
        </p:txBody>
      </p:sp>
      <p:sp>
        <p:nvSpPr>
          <p:cNvPr id="3" name="Freeform 3"/>
          <p:cNvSpPr/>
          <p:nvPr/>
        </p:nvSpPr>
        <p:spPr>
          <a:xfrm>
            <a:off x="0" y="0"/>
            <a:ext cx="18288000" cy="4114512"/>
          </a:xfrm>
          <a:custGeom>
            <a:avLst/>
            <a:gdLst/>
            <a:ahLst/>
            <a:cxnLst/>
            <a:rect l="l" t="t" r="r" b="b"/>
            <a:pathLst>
              <a:path w="18288000" h="4114512">
                <a:moveTo>
                  <a:pt x="0" y="0"/>
                </a:moveTo>
                <a:lnTo>
                  <a:pt x="18288000" y="0"/>
                </a:lnTo>
                <a:lnTo>
                  <a:pt x="18288000" y="4114512"/>
                </a:lnTo>
                <a:lnTo>
                  <a:pt x="0" y="4114512"/>
                </a:lnTo>
                <a:lnTo>
                  <a:pt x="0" y="0"/>
                </a:lnTo>
                <a:close/>
              </a:path>
            </a:pathLst>
          </a:custGeom>
          <a:blipFill>
            <a:blip r:embed="rId2">
              <a:alphaModFix amt="50000"/>
            </a:blip>
            <a:stretch>
              <a:fillRect t="-51599" b="-144810"/>
            </a:stretch>
          </a:blipFill>
        </p:spPr>
        <p:txBody>
          <a:bodyPr/>
          <a:lstStyle/>
          <a:p>
            <a:endParaRPr lang="en-ID"/>
          </a:p>
        </p:txBody>
      </p:sp>
      <p:sp>
        <p:nvSpPr>
          <p:cNvPr id="4" name="TextBox 4"/>
          <p:cNvSpPr txBox="1"/>
          <p:nvPr/>
        </p:nvSpPr>
        <p:spPr>
          <a:xfrm>
            <a:off x="4203475" y="1019175"/>
            <a:ext cx="9881051"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Decalotype Bold"/>
              </a:rPr>
              <a:t>Goals</a:t>
            </a:r>
          </a:p>
        </p:txBody>
      </p:sp>
      <p:sp>
        <p:nvSpPr>
          <p:cNvPr id="5" name="TextBox 5"/>
          <p:cNvSpPr txBox="1"/>
          <p:nvPr/>
        </p:nvSpPr>
        <p:spPr>
          <a:xfrm>
            <a:off x="1492797" y="6001179"/>
            <a:ext cx="4598938" cy="450215"/>
          </a:xfrm>
          <a:prstGeom prst="rect">
            <a:avLst/>
          </a:prstGeom>
        </p:spPr>
        <p:txBody>
          <a:bodyPr lIns="0" tIns="0" rIns="0" bIns="0" rtlCol="0" anchor="t">
            <a:spAutoFit/>
          </a:bodyPr>
          <a:lstStyle/>
          <a:p>
            <a:pPr marL="0" lvl="0" indent="0" algn="ctr">
              <a:lnSpc>
                <a:spcPts val="3520"/>
              </a:lnSpc>
            </a:pPr>
            <a:r>
              <a:rPr lang="en-US" sz="3200">
                <a:solidFill>
                  <a:srgbClr val="191919"/>
                </a:solidFill>
                <a:latin typeface="Decalotype Bold"/>
              </a:rPr>
              <a:t>Forecasting</a:t>
            </a:r>
          </a:p>
        </p:txBody>
      </p:sp>
      <p:sp>
        <p:nvSpPr>
          <p:cNvPr id="6" name="TextBox 6"/>
          <p:cNvSpPr txBox="1"/>
          <p:nvPr/>
        </p:nvSpPr>
        <p:spPr>
          <a:xfrm>
            <a:off x="6844531" y="6001179"/>
            <a:ext cx="4598938" cy="450215"/>
          </a:xfrm>
          <a:prstGeom prst="rect">
            <a:avLst/>
          </a:prstGeom>
        </p:spPr>
        <p:txBody>
          <a:bodyPr lIns="0" tIns="0" rIns="0" bIns="0" rtlCol="0" anchor="t">
            <a:spAutoFit/>
          </a:bodyPr>
          <a:lstStyle/>
          <a:p>
            <a:pPr marL="0" lvl="0" indent="0" algn="ctr">
              <a:lnSpc>
                <a:spcPts val="3520"/>
              </a:lnSpc>
            </a:pPr>
            <a:r>
              <a:rPr lang="en-US" sz="3200">
                <a:solidFill>
                  <a:srgbClr val="191919"/>
                </a:solidFill>
                <a:latin typeface="Decalotype Bold"/>
              </a:rPr>
              <a:t>Dashboard</a:t>
            </a:r>
          </a:p>
        </p:txBody>
      </p:sp>
      <p:sp>
        <p:nvSpPr>
          <p:cNvPr id="7" name="TextBox 7"/>
          <p:cNvSpPr txBox="1"/>
          <p:nvPr/>
        </p:nvSpPr>
        <p:spPr>
          <a:xfrm>
            <a:off x="12196265" y="6001179"/>
            <a:ext cx="4598938" cy="450215"/>
          </a:xfrm>
          <a:prstGeom prst="rect">
            <a:avLst/>
          </a:prstGeom>
        </p:spPr>
        <p:txBody>
          <a:bodyPr lIns="0" tIns="0" rIns="0" bIns="0" rtlCol="0" anchor="t">
            <a:spAutoFit/>
          </a:bodyPr>
          <a:lstStyle/>
          <a:p>
            <a:pPr marL="0" lvl="0" indent="0" algn="ctr">
              <a:lnSpc>
                <a:spcPts val="3520"/>
              </a:lnSpc>
            </a:pPr>
            <a:r>
              <a:rPr lang="en-US" sz="3200">
                <a:solidFill>
                  <a:srgbClr val="191919"/>
                </a:solidFill>
                <a:latin typeface="Decalotype Bold"/>
              </a:rPr>
              <a:t>Analytical Insight</a:t>
            </a:r>
          </a:p>
        </p:txBody>
      </p:sp>
      <p:grpSp>
        <p:nvGrpSpPr>
          <p:cNvPr id="8" name="Group 8"/>
          <p:cNvGrpSpPr/>
          <p:nvPr/>
        </p:nvGrpSpPr>
        <p:grpSpPr>
          <a:xfrm>
            <a:off x="13360173" y="2978951"/>
            <a:ext cx="2271122" cy="2271122"/>
            <a:chOff x="0" y="0"/>
            <a:chExt cx="3028163" cy="3028163"/>
          </a:xfrm>
        </p:grpSpPr>
        <p:grpSp>
          <p:nvGrpSpPr>
            <p:cNvPr id="9" name="Group 9"/>
            <p:cNvGrpSpPr/>
            <p:nvPr/>
          </p:nvGrpSpPr>
          <p:grpSpPr>
            <a:xfrm>
              <a:off x="0" y="0"/>
              <a:ext cx="3028163" cy="302816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2896"/>
              </a:solidFill>
            </p:spPr>
            <p:txBody>
              <a:bodyPr/>
              <a:lstStyle/>
              <a:p>
                <a:endParaRPr lang="en-ID"/>
              </a:p>
            </p:txBody>
          </p:sp>
        </p:grpSp>
        <p:sp>
          <p:nvSpPr>
            <p:cNvPr id="11" name="Freeform 11"/>
            <p:cNvSpPr/>
            <p:nvPr/>
          </p:nvSpPr>
          <p:spPr>
            <a:xfrm>
              <a:off x="980387" y="975491"/>
              <a:ext cx="1067388" cy="1077181"/>
            </a:xfrm>
            <a:custGeom>
              <a:avLst/>
              <a:gdLst/>
              <a:ahLst/>
              <a:cxnLst/>
              <a:rect l="l" t="t" r="r" b="b"/>
              <a:pathLst>
                <a:path w="1067388" h="1077181">
                  <a:moveTo>
                    <a:pt x="0" y="0"/>
                  </a:moveTo>
                  <a:lnTo>
                    <a:pt x="1067389" y="0"/>
                  </a:lnTo>
                  <a:lnTo>
                    <a:pt x="1067389" y="1077181"/>
                  </a:lnTo>
                  <a:lnTo>
                    <a:pt x="0" y="1077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grpSp>
        <p:nvGrpSpPr>
          <p:cNvPr id="12" name="Group 12"/>
          <p:cNvGrpSpPr/>
          <p:nvPr/>
        </p:nvGrpSpPr>
        <p:grpSpPr>
          <a:xfrm>
            <a:off x="2656705" y="2978951"/>
            <a:ext cx="2271122" cy="2271122"/>
            <a:chOff x="0" y="0"/>
            <a:chExt cx="3028163" cy="3028163"/>
          </a:xfrm>
        </p:grpSpPr>
        <p:grpSp>
          <p:nvGrpSpPr>
            <p:cNvPr id="13" name="Group 13"/>
            <p:cNvGrpSpPr/>
            <p:nvPr/>
          </p:nvGrpSpPr>
          <p:grpSpPr>
            <a:xfrm>
              <a:off x="0" y="0"/>
              <a:ext cx="3028163" cy="3028163"/>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2896"/>
              </a:solidFill>
            </p:spPr>
            <p:txBody>
              <a:bodyPr/>
              <a:lstStyle/>
              <a:p>
                <a:endParaRPr lang="en-ID"/>
              </a:p>
            </p:txBody>
          </p:sp>
        </p:grpSp>
        <p:sp>
          <p:nvSpPr>
            <p:cNvPr id="15" name="Freeform 15"/>
            <p:cNvSpPr/>
            <p:nvPr/>
          </p:nvSpPr>
          <p:spPr>
            <a:xfrm>
              <a:off x="975491" y="975491"/>
              <a:ext cx="1077181" cy="1077181"/>
            </a:xfrm>
            <a:custGeom>
              <a:avLst/>
              <a:gdLst/>
              <a:ahLst/>
              <a:cxnLst/>
              <a:rect l="l" t="t" r="r" b="b"/>
              <a:pathLst>
                <a:path w="1077181" h="1077181">
                  <a:moveTo>
                    <a:pt x="0" y="0"/>
                  </a:moveTo>
                  <a:lnTo>
                    <a:pt x="1077181" y="0"/>
                  </a:lnTo>
                  <a:lnTo>
                    <a:pt x="1077181" y="1077181"/>
                  </a:lnTo>
                  <a:lnTo>
                    <a:pt x="0" y="1077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grpSp>
      <p:grpSp>
        <p:nvGrpSpPr>
          <p:cNvPr id="16" name="Group 16"/>
          <p:cNvGrpSpPr/>
          <p:nvPr/>
        </p:nvGrpSpPr>
        <p:grpSpPr>
          <a:xfrm>
            <a:off x="8008439" y="2978951"/>
            <a:ext cx="2271122" cy="2271122"/>
            <a:chOff x="0" y="0"/>
            <a:chExt cx="3028163" cy="3028163"/>
          </a:xfrm>
        </p:grpSpPr>
        <p:grpSp>
          <p:nvGrpSpPr>
            <p:cNvPr id="17" name="Group 17"/>
            <p:cNvGrpSpPr/>
            <p:nvPr/>
          </p:nvGrpSpPr>
          <p:grpSpPr>
            <a:xfrm>
              <a:off x="0" y="0"/>
              <a:ext cx="3028163" cy="3028163"/>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2896"/>
              </a:solidFill>
            </p:spPr>
            <p:txBody>
              <a:bodyPr/>
              <a:lstStyle/>
              <a:p>
                <a:endParaRPr lang="en-ID"/>
              </a:p>
            </p:txBody>
          </p:sp>
        </p:grpSp>
        <p:sp>
          <p:nvSpPr>
            <p:cNvPr id="19" name="Freeform 19"/>
            <p:cNvSpPr/>
            <p:nvPr/>
          </p:nvSpPr>
          <p:spPr>
            <a:xfrm>
              <a:off x="999972" y="975491"/>
              <a:ext cx="1028218" cy="1077181"/>
            </a:xfrm>
            <a:custGeom>
              <a:avLst/>
              <a:gdLst/>
              <a:ahLst/>
              <a:cxnLst/>
              <a:rect l="l" t="t" r="r" b="b"/>
              <a:pathLst>
                <a:path w="1028218" h="1077181">
                  <a:moveTo>
                    <a:pt x="0" y="0"/>
                  </a:moveTo>
                  <a:lnTo>
                    <a:pt x="1028218" y="0"/>
                  </a:lnTo>
                  <a:lnTo>
                    <a:pt x="1028218" y="1077181"/>
                  </a:lnTo>
                  <a:lnTo>
                    <a:pt x="0" y="1077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9662" y="4295775"/>
            <a:ext cx="14168676"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Forecast Nilai Transaksi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7797" y="0"/>
            <a:ext cx="18483595" cy="1252978"/>
          </a:xfrm>
          <a:prstGeom prst="rect">
            <a:avLst/>
          </a:prstGeom>
          <a:solidFill>
            <a:srgbClr val="EA4B33"/>
          </a:solidFill>
        </p:spPr>
        <p:txBody>
          <a:bodyPr/>
          <a:lstStyle/>
          <a:p>
            <a:endParaRPr lang="en-ID"/>
          </a:p>
        </p:txBody>
      </p:sp>
      <p:sp>
        <p:nvSpPr>
          <p:cNvPr id="3" name="Freeform 3"/>
          <p:cNvSpPr/>
          <p:nvPr/>
        </p:nvSpPr>
        <p:spPr>
          <a:xfrm>
            <a:off x="598393" y="3815413"/>
            <a:ext cx="17091214" cy="2656174"/>
          </a:xfrm>
          <a:custGeom>
            <a:avLst/>
            <a:gdLst/>
            <a:ahLst/>
            <a:cxnLst/>
            <a:rect l="l" t="t" r="r" b="b"/>
            <a:pathLst>
              <a:path w="17091214" h="2656174">
                <a:moveTo>
                  <a:pt x="0" y="0"/>
                </a:moveTo>
                <a:lnTo>
                  <a:pt x="17091214" y="0"/>
                </a:lnTo>
                <a:lnTo>
                  <a:pt x="17091214" y="2656174"/>
                </a:lnTo>
                <a:lnTo>
                  <a:pt x="0" y="2656174"/>
                </a:lnTo>
                <a:lnTo>
                  <a:pt x="0" y="0"/>
                </a:lnTo>
                <a:close/>
              </a:path>
            </a:pathLst>
          </a:custGeom>
          <a:blipFill>
            <a:blip r:embed="rId2"/>
            <a:stretch>
              <a:fillRect/>
            </a:stretch>
          </a:blipFill>
        </p:spPr>
        <p:txBody>
          <a:bodyPr/>
          <a:lstStyle/>
          <a:p>
            <a:endParaRPr lang="en-ID"/>
          </a:p>
        </p:txBody>
      </p:sp>
      <p:sp>
        <p:nvSpPr>
          <p:cNvPr id="4" name="TextBox 4"/>
          <p:cNvSpPr txBox="1"/>
          <p:nvPr/>
        </p:nvSpPr>
        <p:spPr>
          <a:xfrm>
            <a:off x="3763662" y="62592"/>
            <a:ext cx="10760677" cy="966108"/>
          </a:xfrm>
          <a:prstGeom prst="rect">
            <a:avLst/>
          </a:prstGeom>
        </p:spPr>
        <p:txBody>
          <a:bodyPr lIns="0" tIns="0" rIns="0" bIns="0" rtlCol="0" anchor="t">
            <a:spAutoFit/>
          </a:bodyPr>
          <a:lstStyle/>
          <a:p>
            <a:pPr marL="0" lvl="0" indent="0" algn="ctr">
              <a:lnSpc>
                <a:spcPts val="7607"/>
              </a:lnSpc>
              <a:spcBef>
                <a:spcPct val="0"/>
              </a:spcBef>
            </a:pPr>
            <a:r>
              <a:rPr lang="en-US" sz="6339">
                <a:solidFill>
                  <a:srgbClr val="FFFFFF"/>
                </a:solidFill>
                <a:latin typeface="Decalotype Bold"/>
              </a:rPr>
              <a:t>Nilai Donasi</a:t>
            </a:r>
          </a:p>
        </p:txBody>
      </p:sp>
      <p:grpSp>
        <p:nvGrpSpPr>
          <p:cNvPr id="5" name="Group 5"/>
          <p:cNvGrpSpPr/>
          <p:nvPr/>
        </p:nvGrpSpPr>
        <p:grpSpPr>
          <a:xfrm>
            <a:off x="6787775" y="2072571"/>
            <a:ext cx="4712450" cy="1030931"/>
            <a:chOff x="0" y="0"/>
            <a:chExt cx="6283266" cy="1374574"/>
          </a:xfrm>
        </p:grpSpPr>
        <p:sp>
          <p:nvSpPr>
            <p:cNvPr id="6" name="TextBox 6"/>
            <p:cNvSpPr txBox="1"/>
            <p:nvPr/>
          </p:nvSpPr>
          <p:spPr>
            <a:xfrm>
              <a:off x="0" y="-9525"/>
              <a:ext cx="6283266"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191919"/>
                  </a:solidFill>
                  <a:latin typeface="Decalotype Bold"/>
                </a:rPr>
                <a:t>Hasil Testing Model</a:t>
              </a:r>
            </a:p>
          </p:txBody>
        </p:sp>
        <p:sp>
          <p:nvSpPr>
            <p:cNvPr id="7" name="TextBox 7"/>
            <p:cNvSpPr txBox="1"/>
            <p:nvPr/>
          </p:nvSpPr>
          <p:spPr>
            <a:xfrm>
              <a:off x="0" y="1563381"/>
              <a:ext cx="5328126" cy="518160"/>
            </a:xfrm>
            <a:prstGeom prst="rect">
              <a:avLst/>
            </a:prstGeom>
          </p:spPr>
          <p:txBody>
            <a:bodyPr lIns="0" tIns="0" rIns="0" bIns="0" rtlCol="0" anchor="t">
              <a:spAutoFit/>
            </a:bodyPr>
            <a:lstStyle/>
            <a:p>
              <a:pPr marL="0" lvl="0" indent="0">
                <a:lnSpc>
                  <a:spcPts val="3120"/>
                </a:lnSpc>
                <a:spcBef>
                  <a:spcPct val="0"/>
                </a:spcBef>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47455" y="1882978"/>
            <a:ext cx="5193089" cy="3926689"/>
          </a:xfrm>
          <a:custGeom>
            <a:avLst/>
            <a:gdLst/>
            <a:ahLst/>
            <a:cxnLst/>
            <a:rect l="l" t="t" r="r" b="b"/>
            <a:pathLst>
              <a:path w="5193089" h="3926689">
                <a:moveTo>
                  <a:pt x="0" y="0"/>
                </a:moveTo>
                <a:lnTo>
                  <a:pt x="5193090" y="0"/>
                </a:lnTo>
                <a:lnTo>
                  <a:pt x="5193090" y="3926690"/>
                </a:lnTo>
                <a:lnTo>
                  <a:pt x="0" y="3926690"/>
                </a:lnTo>
                <a:lnTo>
                  <a:pt x="0" y="0"/>
                </a:lnTo>
                <a:close/>
              </a:path>
            </a:pathLst>
          </a:custGeom>
          <a:blipFill>
            <a:blip r:embed="rId2"/>
            <a:stretch>
              <a:fillRect/>
            </a:stretch>
          </a:blipFill>
        </p:spPr>
        <p:txBody>
          <a:bodyPr/>
          <a:lstStyle/>
          <a:p>
            <a:endParaRPr lang="en-ID"/>
          </a:p>
        </p:txBody>
      </p:sp>
      <p:sp>
        <p:nvSpPr>
          <p:cNvPr id="3" name="Freeform 3"/>
          <p:cNvSpPr/>
          <p:nvPr/>
        </p:nvSpPr>
        <p:spPr>
          <a:xfrm>
            <a:off x="610634" y="1882978"/>
            <a:ext cx="5128392" cy="3926689"/>
          </a:xfrm>
          <a:custGeom>
            <a:avLst/>
            <a:gdLst/>
            <a:ahLst/>
            <a:cxnLst/>
            <a:rect l="l" t="t" r="r" b="b"/>
            <a:pathLst>
              <a:path w="5128392" h="3926689">
                <a:moveTo>
                  <a:pt x="0" y="0"/>
                </a:moveTo>
                <a:lnTo>
                  <a:pt x="5128392" y="0"/>
                </a:lnTo>
                <a:lnTo>
                  <a:pt x="5128392" y="3926690"/>
                </a:lnTo>
                <a:lnTo>
                  <a:pt x="0" y="3926690"/>
                </a:lnTo>
                <a:lnTo>
                  <a:pt x="0" y="0"/>
                </a:lnTo>
                <a:close/>
              </a:path>
            </a:pathLst>
          </a:custGeom>
          <a:blipFill>
            <a:blip r:embed="rId3"/>
            <a:stretch>
              <a:fillRect/>
            </a:stretch>
          </a:blipFill>
        </p:spPr>
        <p:txBody>
          <a:bodyPr/>
          <a:lstStyle/>
          <a:p>
            <a:endParaRPr lang="en-ID"/>
          </a:p>
        </p:txBody>
      </p:sp>
      <p:sp>
        <p:nvSpPr>
          <p:cNvPr id="4" name="Freeform 4"/>
          <p:cNvSpPr/>
          <p:nvPr/>
        </p:nvSpPr>
        <p:spPr>
          <a:xfrm>
            <a:off x="12578723" y="1882978"/>
            <a:ext cx="4985949" cy="3823934"/>
          </a:xfrm>
          <a:custGeom>
            <a:avLst/>
            <a:gdLst/>
            <a:ahLst/>
            <a:cxnLst/>
            <a:rect l="l" t="t" r="r" b="b"/>
            <a:pathLst>
              <a:path w="4985949" h="3823934">
                <a:moveTo>
                  <a:pt x="0" y="0"/>
                </a:moveTo>
                <a:lnTo>
                  <a:pt x="4985948" y="0"/>
                </a:lnTo>
                <a:lnTo>
                  <a:pt x="4985948" y="3823934"/>
                </a:lnTo>
                <a:lnTo>
                  <a:pt x="0" y="3823934"/>
                </a:lnTo>
                <a:lnTo>
                  <a:pt x="0" y="0"/>
                </a:lnTo>
                <a:close/>
              </a:path>
            </a:pathLst>
          </a:custGeom>
          <a:blipFill>
            <a:blip r:embed="rId4"/>
            <a:stretch>
              <a:fillRect/>
            </a:stretch>
          </a:blipFill>
        </p:spPr>
        <p:txBody>
          <a:bodyPr/>
          <a:lstStyle/>
          <a:p>
            <a:endParaRPr lang="en-ID"/>
          </a:p>
        </p:txBody>
      </p:sp>
      <p:grpSp>
        <p:nvGrpSpPr>
          <p:cNvPr id="5" name="Group 5"/>
          <p:cNvGrpSpPr/>
          <p:nvPr/>
        </p:nvGrpSpPr>
        <p:grpSpPr>
          <a:xfrm>
            <a:off x="5373943" y="513235"/>
            <a:ext cx="7540113" cy="1030931"/>
            <a:chOff x="0" y="0"/>
            <a:chExt cx="10053484" cy="1374574"/>
          </a:xfrm>
        </p:grpSpPr>
        <p:sp>
          <p:nvSpPr>
            <p:cNvPr id="6" name="TextBox 6"/>
            <p:cNvSpPr txBox="1"/>
            <p:nvPr/>
          </p:nvSpPr>
          <p:spPr>
            <a:xfrm>
              <a:off x="0" y="-9525"/>
              <a:ext cx="10053484"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191919"/>
                  </a:solidFill>
                  <a:latin typeface="Decalotype Bold"/>
                </a:rPr>
                <a:t>Perbandingan 3 Model Terbaik</a:t>
              </a:r>
            </a:p>
          </p:txBody>
        </p:sp>
        <p:sp>
          <p:nvSpPr>
            <p:cNvPr id="7" name="TextBox 7"/>
            <p:cNvSpPr txBox="1"/>
            <p:nvPr/>
          </p:nvSpPr>
          <p:spPr>
            <a:xfrm>
              <a:off x="0" y="1563381"/>
              <a:ext cx="8525221" cy="518160"/>
            </a:xfrm>
            <a:prstGeom prst="rect">
              <a:avLst/>
            </a:prstGeom>
          </p:spPr>
          <p:txBody>
            <a:bodyPr lIns="0" tIns="0" rIns="0" bIns="0" rtlCol="0" anchor="t">
              <a:spAutoFit/>
            </a:bodyPr>
            <a:lstStyle/>
            <a:p>
              <a:pPr marL="0" lvl="0" indent="0">
                <a:lnSpc>
                  <a:spcPts val="3120"/>
                </a:lnSpc>
                <a:spcBef>
                  <a:spcPct val="0"/>
                </a:spcBef>
              </a:pPr>
              <a:endParaRPr/>
            </a:p>
          </p:txBody>
        </p:sp>
      </p:grpSp>
      <p:sp>
        <p:nvSpPr>
          <p:cNvPr id="8" name="TextBox 8"/>
          <p:cNvSpPr txBox="1"/>
          <p:nvPr/>
        </p:nvSpPr>
        <p:spPr>
          <a:xfrm>
            <a:off x="976883" y="6037057"/>
            <a:ext cx="4638377" cy="2194560"/>
          </a:xfrm>
          <a:prstGeom prst="rect">
            <a:avLst/>
          </a:prstGeom>
        </p:spPr>
        <p:txBody>
          <a:bodyPr lIns="0" tIns="0" rIns="0" bIns="0" rtlCol="0" anchor="t">
            <a:spAutoFit/>
          </a:bodyPr>
          <a:lstStyle/>
          <a:p>
            <a:pPr algn="ctr">
              <a:lnSpc>
                <a:spcPts val="3510"/>
              </a:lnSpc>
              <a:spcBef>
                <a:spcPct val="0"/>
              </a:spcBef>
            </a:pPr>
            <a:r>
              <a:rPr lang="en-US" sz="2700">
                <a:solidFill>
                  <a:srgbClr val="000000"/>
                </a:solidFill>
                <a:latin typeface="Public Sans Bold"/>
              </a:rPr>
              <a:t>XGBRegressor</a:t>
            </a:r>
          </a:p>
          <a:p>
            <a:pPr algn="just">
              <a:lnSpc>
                <a:spcPts val="3510"/>
              </a:lnSpc>
              <a:spcBef>
                <a:spcPct val="0"/>
              </a:spcBef>
            </a:pPr>
            <a:r>
              <a:rPr lang="en-US" sz="2700">
                <a:solidFill>
                  <a:srgbClr val="000000"/>
                </a:solidFill>
                <a:latin typeface="Public Sans"/>
              </a:rPr>
              <a:t>MAE:  2173453.178125</a:t>
            </a:r>
          </a:p>
          <a:p>
            <a:pPr algn="just">
              <a:lnSpc>
                <a:spcPts val="3510"/>
              </a:lnSpc>
              <a:spcBef>
                <a:spcPct val="0"/>
              </a:spcBef>
            </a:pPr>
            <a:r>
              <a:rPr lang="en-US" sz="2700">
                <a:solidFill>
                  <a:srgbClr val="000000"/>
                </a:solidFill>
                <a:latin typeface="Public Sans"/>
              </a:rPr>
              <a:t>MSE:  7966402374209.837</a:t>
            </a:r>
          </a:p>
          <a:p>
            <a:pPr algn="just">
              <a:lnSpc>
                <a:spcPts val="3510"/>
              </a:lnSpc>
              <a:spcBef>
                <a:spcPct val="0"/>
              </a:spcBef>
            </a:pPr>
            <a:r>
              <a:rPr lang="en-US" sz="2700">
                <a:solidFill>
                  <a:srgbClr val="000000"/>
                </a:solidFill>
                <a:latin typeface="Public Sans"/>
              </a:rPr>
              <a:t>RMSE:  2822481.598560004</a:t>
            </a:r>
          </a:p>
          <a:p>
            <a:pPr algn="just">
              <a:lnSpc>
                <a:spcPts val="3510"/>
              </a:lnSpc>
              <a:spcBef>
                <a:spcPct val="0"/>
              </a:spcBef>
            </a:pPr>
            <a:r>
              <a:rPr lang="en-US" sz="2700">
                <a:solidFill>
                  <a:srgbClr val="000000"/>
                </a:solidFill>
                <a:latin typeface="Public Sans"/>
              </a:rPr>
              <a:t>R2:  0.6155704532431776</a:t>
            </a:r>
          </a:p>
        </p:txBody>
      </p:sp>
      <p:sp>
        <p:nvSpPr>
          <p:cNvPr id="9" name="TextBox 9"/>
          <p:cNvSpPr txBox="1"/>
          <p:nvPr/>
        </p:nvSpPr>
        <p:spPr>
          <a:xfrm>
            <a:off x="7102167" y="6037057"/>
            <a:ext cx="4937721" cy="2194560"/>
          </a:xfrm>
          <a:prstGeom prst="rect">
            <a:avLst/>
          </a:prstGeom>
        </p:spPr>
        <p:txBody>
          <a:bodyPr lIns="0" tIns="0" rIns="0" bIns="0" rtlCol="0" anchor="t">
            <a:spAutoFit/>
          </a:bodyPr>
          <a:lstStyle/>
          <a:p>
            <a:pPr algn="ctr">
              <a:lnSpc>
                <a:spcPts val="3510"/>
              </a:lnSpc>
              <a:spcBef>
                <a:spcPct val="0"/>
              </a:spcBef>
            </a:pPr>
            <a:r>
              <a:rPr lang="en-US" sz="2700">
                <a:solidFill>
                  <a:srgbClr val="000000"/>
                </a:solidFill>
                <a:latin typeface="Public Sans Bold"/>
              </a:rPr>
              <a:t>Prophet Model</a:t>
            </a:r>
          </a:p>
          <a:p>
            <a:pPr algn="just">
              <a:lnSpc>
                <a:spcPts val="3510"/>
              </a:lnSpc>
              <a:spcBef>
                <a:spcPct val="0"/>
              </a:spcBef>
            </a:pPr>
            <a:r>
              <a:rPr lang="en-US" sz="2700">
                <a:solidFill>
                  <a:srgbClr val="000000"/>
                </a:solidFill>
                <a:latin typeface="Public Sans"/>
              </a:rPr>
              <a:t>MAE:  1979568.457451039</a:t>
            </a:r>
          </a:p>
          <a:p>
            <a:pPr algn="just">
              <a:lnSpc>
                <a:spcPts val="3510"/>
              </a:lnSpc>
              <a:spcBef>
                <a:spcPct val="0"/>
              </a:spcBef>
            </a:pPr>
            <a:r>
              <a:rPr lang="en-US" sz="2700">
                <a:solidFill>
                  <a:srgbClr val="000000"/>
                </a:solidFill>
                <a:latin typeface="Public Sans"/>
              </a:rPr>
              <a:t>MSE:  6968707631812.806</a:t>
            </a:r>
          </a:p>
          <a:p>
            <a:pPr algn="just">
              <a:lnSpc>
                <a:spcPts val="3510"/>
              </a:lnSpc>
              <a:spcBef>
                <a:spcPct val="0"/>
              </a:spcBef>
            </a:pPr>
            <a:r>
              <a:rPr lang="en-US" sz="2700">
                <a:solidFill>
                  <a:srgbClr val="000000"/>
                </a:solidFill>
                <a:latin typeface="Public Sans"/>
              </a:rPr>
              <a:t>RMSE:  2639830.9854634264</a:t>
            </a:r>
          </a:p>
          <a:p>
            <a:pPr algn="just">
              <a:lnSpc>
                <a:spcPts val="3510"/>
              </a:lnSpc>
              <a:spcBef>
                <a:spcPct val="0"/>
              </a:spcBef>
            </a:pPr>
            <a:r>
              <a:rPr lang="en-US" sz="2700">
                <a:solidFill>
                  <a:srgbClr val="000000"/>
                </a:solidFill>
                <a:latin typeface="Public Sans"/>
              </a:rPr>
              <a:t>R2:  0.6132175994748034</a:t>
            </a:r>
          </a:p>
        </p:txBody>
      </p:sp>
      <p:sp>
        <p:nvSpPr>
          <p:cNvPr id="10" name="TextBox 10"/>
          <p:cNvSpPr txBox="1"/>
          <p:nvPr/>
        </p:nvSpPr>
        <p:spPr>
          <a:xfrm>
            <a:off x="12914057" y="6037057"/>
            <a:ext cx="4549775" cy="2194560"/>
          </a:xfrm>
          <a:prstGeom prst="rect">
            <a:avLst/>
          </a:prstGeom>
        </p:spPr>
        <p:txBody>
          <a:bodyPr lIns="0" tIns="0" rIns="0" bIns="0" rtlCol="0" anchor="t">
            <a:spAutoFit/>
          </a:bodyPr>
          <a:lstStyle/>
          <a:p>
            <a:pPr algn="ctr">
              <a:lnSpc>
                <a:spcPts val="3510"/>
              </a:lnSpc>
              <a:spcBef>
                <a:spcPct val="0"/>
              </a:spcBef>
            </a:pPr>
            <a:r>
              <a:rPr lang="en-US" sz="2700">
                <a:solidFill>
                  <a:srgbClr val="000000"/>
                </a:solidFill>
                <a:latin typeface="Public Sans Bold"/>
              </a:rPr>
              <a:t>MLP</a:t>
            </a:r>
          </a:p>
          <a:p>
            <a:pPr algn="just">
              <a:lnSpc>
                <a:spcPts val="3510"/>
              </a:lnSpc>
              <a:spcBef>
                <a:spcPct val="0"/>
              </a:spcBef>
            </a:pPr>
            <a:r>
              <a:rPr lang="en-US" sz="2700">
                <a:solidFill>
                  <a:srgbClr val="000000"/>
                </a:solidFill>
                <a:latin typeface="Public Sans"/>
              </a:rPr>
              <a:t>MAE:  2309341.895157532</a:t>
            </a:r>
          </a:p>
          <a:p>
            <a:pPr algn="just">
              <a:lnSpc>
                <a:spcPts val="3510"/>
              </a:lnSpc>
              <a:spcBef>
                <a:spcPct val="0"/>
              </a:spcBef>
            </a:pPr>
            <a:r>
              <a:rPr lang="en-US" sz="2700">
                <a:solidFill>
                  <a:srgbClr val="000000"/>
                </a:solidFill>
                <a:latin typeface="Public Sans"/>
              </a:rPr>
              <a:t>MSE:  8683702067848.707</a:t>
            </a:r>
          </a:p>
          <a:p>
            <a:pPr algn="just">
              <a:lnSpc>
                <a:spcPts val="3510"/>
              </a:lnSpc>
              <a:spcBef>
                <a:spcPct val="0"/>
              </a:spcBef>
            </a:pPr>
            <a:r>
              <a:rPr lang="en-US" sz="2700">
                <a:solidFill>
                  <a:srgbClr val="000000"/>
                </a:solidFill>
                <a:latin typeface="Public Sans"/>
              </a:rPr>
              <a:t>RMSE:  2946812.187406708</a:t>
            </a:r>
          </a:p>
          <a:p>
            <a:pPr algn="just">
              <a:lnSpc>
                <a:spcPts val="3510"/>
              </a:lnSpc>
              <a:spcBef>
                <a:spcPct val="0"/>
              </a:spcBef>
            </a:pPr>
            <a:r>
              <a:rPr lang="en-US" sz="2700">
                <a:solidFill>
                  <a:srgbClr val="000000"/>
                </a:solidFill>
                <a:latin typeface="Public Sans"/>
              </a:rPr>
              <a:t>R2:  0.5809561840710471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7797" y="0"/>
            <a:ext cx="18483595" cy="1252978"/>
          </a:xfrm>
          <a:prstGeom prst="rect">
            <a:avLst/>
          </a:prstGeom>
          <a:solidFill>
            <a:srgbClr val="EA4B33"/>
          </a:solidFill>
        </p:spPr>
        <p:txBody>
          <a:bodyPr/>
          <a:lstStyle/>
          <a:p>
            <a:endParaRPr lang="en-ID"/>
          </a:p>
        </p:txBody>
      </p:sp>
      <p:sp>
        <p:nvSpPr>
          <p:cNvPr id="3" name="Freeform 3"/>
          <p:cNvSpPr/>
          <p:nvPr/>
        </p:nvSpPr>
        <p:spPr>
          <a:xfrm>
            <a:off x="612484" y="3108874"/>
            <a:ext cx="7975773" cy="2648482"/>
          </a:xfrm>
          <a:custGeom>
            <a:avLst/>
            <a:gdLst/>
            <a:ahLst/>
            <a:cxnLst/>
            <a:rect l="l" t="t" r="r" b="b"/>
            <a:pathLst>
              <a:path w="7975773" h="2648482">
                <a:moveTo>
                  <a:pt x="0" y="0"/>
                </a:moveTo>
                <a:lnTo>
                  <a:pt x="7975773" y="0"/>
                </a:lnTo>
                <a:lnTo>
                  <a:pt x="7975773" y="2648483"/>
                </a:lnTo>
                <a:lnTo>
                  <a:pt x="0" y="2648483"/>
                </a:lnTo>
                <a:lnTo>
                  <a:pt x="0" y="0"/>
                </a:lnTo>
                <a:close/>
              </a:path>
            </a:pathLst>
          </a:custGeom>
          <a:blipFill>
            <a:blip r:embed="rId2"/>
            <a:stretch>
              <a:fillRect/>
            </a:stretch>
          </a:blipFill>
        </p:spPr>
        <p:txBody>
          <a:bodyPr/>
          <a:lstStyle/>
          <a:p>
            <a:endParaRPr lang="en-ID"/>
          </a:p>
        </p:txBody>
      </p:sp>
      <p:sp>
        <p:nvSpPr>
          <p:cNvPr id="4" name="Freeform 4"/>
          <p:cNvSpPr/>
          <p:nvPr/>
        </p:nvSpPr>
        <p:spPr>
          <a:xfrm>
            <a:off x="9281563" y="3108874"/>
            <a:ext cx="8465247" cy="2886369"/>
          </a:xfrm>
          <a:custGeom>
            <a:avLst/>
            <a:gdLst/>
            <a:ahLst/>
            <a:cxnLst/>
            <a:rect l="l" t="t" r="r" b="b"/>
            <a:pathLst>
              <a:path w="8465247" h="2886369">
                <a:moveTo>
                  <a:pt x="0" y="0"/>
                </a:moveTo>
                <a:lnTo>
                  <a:pt x="8465247" y="0"/>
                </a:lnTo>
                <a:lnTo>
                  <a:pt x="8465247" y="2886370"/>
                </a:lnTo>
                <a:lnTo>
                  <a:pt x="0" y="2886370"/>
                </a:lnTo>
                <a:lnTo>
                  <a:pt x="0" y="0"/>
                </a:lnTo>
                <a:close/>
              </a:path>
            </a:pathLst>
          </a:custGeom>
          <a:blipFill>
            <a:blip r:embed="rId3"/>
            <a:stretch>
              <a:fillRect/>
            </a:stretch>
          </a:blipFill>
        </p:spPr>
        <p:txBody>
          <a:bodyPr/>
          <a:lstStyle/>
          <a:p>
            <a:endParaRPr lang="en-ID"/>
          </a:p>
        </p:txBody>
      </p:sp>
      <p:sp>
        <p:nvSpPr>
          <p:cNvPr id="5" name="Freeform 5"/>
          <p:cNvSpPr/>
          <p:nvPr/>
        </p:nvSpPr>
        <p:spPr>
          <a:xfrm>
            <a:off x="5297463" y="6830735"/>
            <a:ext cx="7693074" cy="2649076"/>
          </a:xfrm>
          <a:custGeom>
            <a:avLst/>
            <a:gdLst/>
            <a:ahLst/>
            <a:cxnLst/>
            <a:rect l="l" t="t" r="r" b="b"/>
            <a:pathLst>
              <a:path w="7693074" h="2649076">
                <a:moveTo>
                  <a:pt x="0" y="0"/>
                </a:moveTo>
                <a:lnTo>
                  <a:pt x="7693074" y="0"/>
                </a:lnTo>
                <a:lnTo>
                  <a:pt x="7693074" y="2649077"/>
                </a:lnTo>
                <a:lnTo>
                  <a:pt x="0" y="2649077"/>
                </a:lnTo>
                <a:lnTo>
                  <a:pt x="0" y="0"/>
                </a:lnTo>
                <a:close/>
              </a:path>
            </a:pathLst>
          </a:custGeom>
          <a:blipFill>
            <a:blip r:embed="rId4"/>
            <a:stretch>
              <a:fillRect/>
            </a:stretch>
          </a:blipFill>
        </p:spPr>
        <p:txBody>
          <a:bodyPr/>
          <a:lstStyle/>
          <a:p>
            <a:endParaRPr lang="en-ID"/>
          </a:p>
        </p:txBody>
      </p:sp>
      <p:sp>
        <p:nvSpPr>
          <p:cNvPr id="6" name="TextBox 6"/>
          <p:cNvSpPr txBox="1"/>
          <p:nvPr/>
        </p:nvSpPr>
        <p:spPr>
          <a:xfrm>
            <a:off x="3763662" y="62592"/>
            <a:ext cx="10760677" cy="966108"/>
          </a:xfrm>
          <a:prstGeom prst="rect">
            <a:avLst/>
          </a:prstGeom>
        </p:spPr>
        <p:txBody>
          <a:bodyPr lIns="0" tIns="0" rIns="0" bIns="0" rtlCol="0" anchor="t">
            <a:spAutoFit/>
          </a:bodyPr>
          <a:lstStyle/>
          <a:p>
            <a:pPr marL="0" lvl="0" indent="0" algn="ctr">
              <a:lnSpc>
                <a:spcPts val="7607"/>
              </a:lnSpc>
              <a:spcBef>
                <a:spcPct val="0"/>
              </a:spcBef>
            </a:pPr>
            <a:r>
              <a:rPr lang="en-US" sz="6339">
                <a:solidFill>
                  <a:srgbClr val="FFFFFF"/>
                </a:solidFill>
                <a:latin typeface="Decalotype Bold"/>
              </a:rPr>
              <a:t>Nilai Donasi</a:t>
            </a:r>
          </a:p>
        </p:txBody>
      </p:sp>
      <p:grpSp>
        <p:nvGrpSpPr>
          <p:cNvPr id="7" name="Group 7"/>
          <p:cNvGrpSpPr/>
          <p:nvPr/>
        </p:nvGrpSpPr>
        <p:grpSpPr>
          <a:xfrm>
            <a:off x="4922304" y="1252978"/>
            <a:ext cx="7540113" cy="1030931"/>
            <a:chOff x="0" y="0"/>
            <a:chExt cx="10053484" cy="1374574"/>
          </a:xfrm>
        </p:grpSpPr>
        <p:sp>
          <p:nvSpPr>
            <p:cNvPr id="8" name="TextBox 8"/>
            <p:cNvSpPr txBox="1"/>
            <p:nvPr/>
          </p:nvSpPr>
          <p:spPr>
            <a:xfrm>
              <a:off x="0" y="-9525"/>
              <a:ext cx="10053484"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191919"/>
                  </a:solidFill>
                  <a:latin typeface="Decalotype Bold"/>
                </a:rPr>
                <a:t>Prophet Model</a:t>
              </a:r>
            </a:p>
          </p:txBody>
        </p:sp>
        <p:sp>
          <p:nvSpPr>
            <p:cNvPr id="9" name="TextBox 9"/>
            <p:cNvSpPr txBox="1"/>
            <p:nvPr/>
          </p:nvSpPr>
          <p:spPr>
            <a:xfrm>
              <a:off x="0" y="1563381"/>
              <a:ext cx="8525221" cy="518160"/>
            </a:xfrm>
            <a:prstGeom prst="rect">
              <a:avLst/>
            </a:prstGeom>
          </p:spPr>
          <p:txBody>
            <a:bodyPr lIns="0" tIns="0" rIns="0" bIns="0" rtlCol="0" anchor="t">
              <a:spAutoFit/>
            </a:bodyPr>
            <a:lstStyle/>
            <a:p>
              <a:pPr marL="0" lvl="0" indent="0">
                <a:lnSpc>
                  <a:spcPts val="3120"/>
                </a:lnSpc>
                <a:spcBef>
                  <a:spcPct val="0"/>
                </a:spcBef>
              </a:pPr>
              <a:endParaRPr/>
            </a:p>
          </p:txBody>
        </p:sp>
      </p:grpSp>
      <p:sp>
        <p:nvSpPr>
          <p:cNvPr id="10" name="TextBox 10"/>
          <p:cNvSpPr txBox="1"/>
          <p:nvPr/>
        </p:nvSpPr>
        <p:spPr>
          <a:xfrm>
            <a:off x="3305179" y="2217234"/>
            <a:ext cx="11049490"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Bold"/>
              </a:rPr>
              <a:t>Dari Algoritma Prophet Didapatkan</a:t>
            </a:r>
          </a:p>
        </p:txBody>
      </p:sp>
      <p:sp>
        <p:nvSpPr>
          <p:cNvPr id="11" name="TextBox 11"/>
          <p:cNvSpPr txBox="1"/>
          <p:nvPr/>
        </p:nvSpPr>
        <p:spPr>
          <a:xfrm>
            <a:off x="-1103937" y="5938094"/>
            <a:ext cx="11049490" cy="431799"/>
          </a:xfrm>
          <a:prstGeom prst="rect">
            <a:avLst/>
          </a:prstGeom>
        </p:spPr>
        <p:txBody>
          <a:bodyPr lIns="0" tIns="0" rIns="0" bIns="0" rtlCol="0" anchor="t">
            <a:spAutoFit/>
          </a:bodyPr>
          <a:lstStyle/>
          <a:p>
            <a:pPr algn="ctr">
              <a:lnSpc>
                <a:spcPts val="3500"/>
              </a:lnSpc>
            </a:pPr>
            <a:r>
              <a:rPr lang="en-US" sz="2500">
                <a:solidFill>
                  <a:srgbClr val="000000"/>
                </a:solidFill>
                <a:latin typeface="Open Sans Light"/>
              </a:rPr>
              <a:t>Trend Masa depan di prediksi menurun</a:t>
            </a:r>
          </a:p>
        </p:txBody>
      </p:sp>
      <p:sp>
        <p:nvSpPr>
          <p:cNvPr id="12" name="TextBox 12"/>
          <p:cNvSpPr txBox="1"/>
          <p:nvPr/>
        </p:nvSpPr>
        <p:spPr>
          <a:xfrm>
            <a:off x="8342447" y="5938094"/>
            <a:ext cx="11049490" cy="431799"/>
          </a:xfrm>
          <a:prstGeom prst="rect">
            <a:avLst/>
          </a:prstGeom>
        </p:spPr>
        <p:txBody>
          <a:bodyPr lIns="0" tIns="0" rIns="0" bIns="0" rtlCol="0" anchor="t">
            <a:spAutoFit/>
          </a:bodyPr>
          <a:lstStyle/>
          <a:p>
            <a:pPr algn="ctr">
              <a:lnSpc>
                <a:spcPts val="3500"/>
              </a:lnSpc>
            </a:pPr>
            <a:r>
              <a:rPr lang="en-US" sz="2500">
                <a:solidFill>
                  <a:srgbClr val="000000"/>
                </a:solidFill>
                <a:latin typeface="Open Sans Light"/>
              </a:rPr>
              <a:t>Terdeteksi Weekly Seasonality pada setiap hari Jumat  </a:t>
            </a:r>
          </a:p>
        </p:txBody>
      </p:sp>
      <p:sp>
        <p:nvSpPr>
          <p:cNvPr id="13" name="TextBox 13"/>
          <p:cNvSpPr txBox="1"/>
          <p:nvPr/>
        </p:nvSpPr>
        <p:spPr>
          <a:xfrm>
            <a:off x="3756818" y="9492194"/>
            <a:ext cx="11049490" cy="431799"/>
          </a:xfrm>
          <a:prstGeom prst="rect">
            <a:avLst/>
          </a:prstGeom>
        </p:spPr>
        <p:txBody>
          <a:bodyPr lIns="0" tIns="0" rIns="0" bIns="0" rtlCol="0" anchor="t">
            <a:spAutoFit/>
          </a:bodyPr>
          <a:lstStyle/>
          <a:p>
            <a:pPr algn="ctr">
              <a:lnSpc>
                <a:spcPts val="3500"/>
              </a:lnSpc>
            </a:pPr>
            <a:r>
              <a:rPr lang="en-US" sz="2500">
                <a:solidFill>
                  <a:srgbClr val="000000"/>
                </a:solidFill>
                <a:latin typeface="Open Sans Light"/>
              </a:rPr>
              <a:t>Terdeteksi Yearly Seasonality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7797" y="0"/>
            <a:ext cx="18483595" cy="1252978"/>
          </a:xfrm>
          <a:prstGeom prst="rect">
            <a:avLst/>
          </a:prstGeom>
          <a:solidFill>
            <a:srgbClr val="052896"/>
          </a:solidFill>
        </p:spPr>
        <p:txBody>
          <a:bodyPr/>
          <a:lstStyle/>
          <a:p>
            <a:endParaRPr lang="en-ID"/>
          </a:p>
        </p:txBody>
      </p:sp>
      <p:sp>
        <p:nvSpPr>
          <p:cNvPr id="3" name="Freeform 3"/>
          <p:cNvSpPr/>
          <p:nvPr/>
        </p:nvSpPr>
        <p:spPr>
          <a:xfrm>
            <a:off x="1892422" y="2283909"/>
            <a:ext cx="6445791" cy="4934729"/>
          </a:xfrm>
          <a:custGeom>
            <a:avLst/>
            <a:gdLst/>
            <a:ahLst/>
            <a:cxnLst/>
            <a:rect l="l" t="t" r="r" b="b"/>
            <a:pathLst>
              <a:path w="6445791" h="4934729">
                <a:moveTo>
                  <a:pt x="0" y="0"/>
                </a:moveTo>
                <a:lnTo>
                  <a:pt x="6445791" y="0"/>
                </a:lnTo>
                <a:lnTo>
                  <a:pt x="6445791" y="4934729"/>
                </a:lnTo>
                <a:lnTo>
                  <a:pt x="0" y="4934729"/>
                </a:lnTo>
                <a:lnTo>
                  <a:pt x="0" y="0"/>
                </a:lnTo>
                <a:close/>
              </a:path>
            </a:pathLst>
          </a:custGeom>
          <a:blipFill>
            <a:blip r:embed="rId2"/>
            <a:stretch>
              <a:fillRect/>
            </a:stretch>
          </a:blipFill>
        </p:spPr>
        <p:txBody>
          <a:bodyPr/>
          <a:lstStyle/>
          <a:p>
            <a:endParaRPr lang="en-ID"/>
          </a:p>
        </p:txBody>
      </p:sp>
      <p:sp>
        <p:nvSpPr>
          <p:cNvPr id="4" name="Freeform 4"/>
          <p:cNvSpPr/>
          <p:nvPr/>
        </p:nvSpPr>
        <p:spPr>
          <a:xfrm>
            <a:off x="10443046" y="2283909"/>
            <a:ext cx="6391523" cy="4934729"/>
          </a:xfrm>
          <a:custGeom>
            <a:avLst/>
            <a:gdLst/>
            <a:ahLst/>
            <a:cxnLst/>
            <a:rect l="l" t="t" r="r" b="b"/>
            <a:pathLst>
              <a:path w="6391523" h="4934729">
                <a:moveTo>
                  <a:pt x="0" y="0"/>
                </a:moveTo>
                <a:lnTo>
                  <a:pt x="6391523" y="0"/>
                </a:lnTo>
                <a:lnTo>
                  <a:pt x="6391523" y="4934729"/>
                </a:lnTo>
                <a:lnTo>
                  <a:pt x="0" y="4934729"/>
                </a:lnTo>
                <a:lnTo>
                  <a:pt x="0" y="0"/>
                </a:lnTo>
                <a:close/>
              </a:path>
            </a:pathLst>
          </a:custGeom>
          <a:blipFill>
            <a:blip r:embed="rId3"/>
            <a:stretch>
              <a:fillRect/>
            </a:stretch>
          </a:blipFill>
        </p:spPr>
        <p:txBody>
          <a:bodyPr/>
          <a:lstStyle/>
          <a:p>
            <a:endParaRPr lang="en-ID"/>
          </a:p>
        </p:txBody>
      </p:sp>
      <p:sp>
        <p:nvSpPr>
          <p:cNvPr id="5" name="TextBox 5"/>
          <p:cNvSpPr txBox="1"/>
          <p:nvPr/>
        </p:nvSpPr>
        <p:spPr>
          <a:xfrm>
            <a:off x="3763662" y="143435"/>
            <a:ext cx="10760677" cy="966108"/>
          </a:xfrm>
          <a:prstGeom prst="rect">
            <a:avLst/>
          </a:prstGeom>
        </p:spPr>
        <p:txBody>
          <a:bodyPr lIns="0" tIns="0" rIns="0" bIns="0" rtlCol="0" anchor="t">
            <a:spAutoFit/>
          </a:bodyPr>
          <a:lstStyle/>
          <a:p>
            <a:pPr marL="0" lvl="0" indent="0" algn="ctr">
              <a:lnSpc>
                <a:spcPts val="7607"/>
              </a:lnSpc>
              <a:spcBef>
                <a:spcPct val="0"/>
              </a:spcBef>
            </a:pPr>
            <a:r>
              <a:rPr lang="en-US" sz="6339">
                <a:solidFill>
                  <a:srgbClr val="FFFFFF"/>
                </a:solidFill>
                <a:latin typeface="Decalotype Bold"/>
              </a:rPr>
              <a:t>Nilai Zakat</a:t>
            </a:r>
          </a:p>
        </p:txBody>
      </p:sp>
      <p:grpSp>
        <p:nvGrpSpPr>
          <p:cNvPr id="6" name="Group 6"/>
          <p:cNvGrpSpPr/>
          <p:nvPr/>
        </p:nvGrpSpPr>
        <p:grpSpPr>
          <a:xfrm>
            <a:off x="6787775" y="1252978"/>
            <a:ext cx="4712450" cy="1030931"/>
            <a:chOff x="0" y="0"/>
            <a:chExt cx="6283266" cy="1374574"/>
          </a:xfrm>
        </p:grpSpPr>
        <p:sp>
          <p:nvSpPr>
            <p:cNvPr id="7" name="TextBox 7"/>
            <p:cNvSpPr txBox="1"/>
            <p:nvPr/>
          </p:nvSpPr>
          <p:spPr>
            <a:xfrm>
              <a:off x="0" y="-9525"/>
              <a:ext cx="6283266" cy="86042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191919"/>
                  </a:solidFill>
                  <a:latin typeface="Decalotype Bold"/>
                </a:rPr>
                <a:t>Hasil Testing Model</a:t>
              </a:r>
            </a:p>
          </p:txBody>
        </p:sp>
        <p:sp>
          <p:nvSpPr>
            <p:cNvPr id="8" name="TextBox 8"/>
            <p:cNvSpPr txBox="1"/>
            <p:nvPr/>
          </p:nvSpPr>
          <p:spPr>
            <a:xfrm>
              <a:off x="0" y="1563381"/>
              <a:ext cx="5328126" cy="518160"/>
            </a:xfrm>
            <a:prstGeom prst="rect">
              <a:avLst/>
            </a:prstGeom>
          </p:spPr>
          <p:txBody>
            <a:bodyPr lIns="0" tIns="0" rIns="0" bIns="0" rtlCol="0" anchor="t">
              <a:spAutoFit/>
            </a:bodyPr>
            <a:lstStyle/>
            <a:p>
              <a:pPr marL="0" lvl="0" indent="0">
                <a:lnSpc>
                  <a:spcPts val="3120"/>
                </a:lnSpc>
                <a:spcBef>
                  <a:spcPct val="0"/>
                </a:spcBef>
              </a:pPr>
              <a:endParaRPr/>
            </a:p>
          </p:txBody>
        </p:sp>
      </p:grpSp>
      <p:sp>
        <p:nvSpPr>
          <p:cNvPr id="9" name="TextBox 9"/>
          <p:cNvSpPr txBox="1"/>
          <p:nvPr/>
        </p:nvSpPr>
        <p:spPr>
          <a:xfrm>
            <a:off x="2707576" y="7694414"/>
            <a:ext cx="4815483" cy="2194560"/>
          </a:xfrm>
          <a:prstGeom prst="rect">
            <a:avLst/>
          </a:prstGeom>
        </p:spPr>
        <p:txBody>
          <a:bodyPr lIns="0" tIns="0" rIns="0" bIns="0" rtlCol="0" anchor="t">
            <a:spAutoFit/>
          </a:bodyPr>
          <a:lstStyle/>
          <a:p>
            <a:pPr algn="just">
              <a:lnSpc>
                <a:spcPts val="3510"/>
              </a:lnSpc>
              <a:spcBef>
                <a:spcPct val="0"/>
              </a:spcBef>
            </a:pPr>
            <a:r>
              <a:rPr lang="en-US" sz="2700">
                <a:solidFill>
                  <a:srgbClr val="000000"/>
                </a:solidFill>
                <a:latin typeface="Public Sans Bold"/>
              </a:rPr>
              <a:t>Exponential Smoothing</a:t>
            </a:r>
          </a:p>
          <a:p>
            <a:pPr algn="just">
              <a:lnSpc>
                <a:spcPts val="3510"/>
              </a:lnSpc>
              <a:spcBef>
                <a:spcPct val="0"/>
              </a:spcBef>
            </a:pPr>
            <a:r>
              <a:rPr lang="en-US" sz="2700">
                <a:solidFill>
                  <a:srgbClr val="000000"/>
                </a:solidFill>
                <a:latin typeface="Public Sans"/>
              </a:rPr>
              <a:t>MAE:  817768.0451360364</a:t>
            </a:r>
          </a:p>
          <a:p>
            <a:pPr algn="just">
              <a:lnSpc>
                <a:spcPts val="3510"/>
              </a:lnSpc>
              <a:spcBef>
                <a:spcPct val="0"/>
              </a:spcBef>
            </a:pPr>
            <a:r>
              <a:rPr lang="en-US" sz="2700">
                <a:solidFill>
                  <a:srgbClr val="000000"/>
                </a:solidFill>
                <a:latin typeface="Public Sans"/>
              </a:rPr>
              <a:t>MSE:  2121729430154.9592</a:t>
            </a:r>
          </a:p>
          <a:p>
            <a:pPr algn="just">
              <a:lnSpc>
                <a:spcPts val="3510"/>
              </a:lnSpc>
              <a:spcBef>
                <a:spcPct val="0"/>
              </a:spcBef>
            </a:pPr>
            <a:r>
              <a:rPr lang="en-US" sz="2700">
                <a:solidFill>
                  <a:srgbClr val="000000"/>
                </a:solidFill>
                <a:latin typeface="Public Sans"/>
              </a:rPr>
              <a:t>RMSE:  1456615.7455399688</a:t>
            </a:r>
          </a:p>
          <a:p>
            <a:pPr algn="just">
              <a:lnSpc>
                <a:spcPts val="3510"/>
              </a:lnSpc>
              <a:spcBef>
                <a:spcPct val="0"/>
              </a:spcBef>
            </a:pPr>
            <a:r>
              <a:rPr lang="en-US" sz="2700">
                <a:solidFill>
                  <a:srgbClr val="000000"/>
                </a:solidFill>
                <a:latin typeface="Public Sans"/>
              </a:rPr>
              <a:t>R2:  0.40551782778225565</a:t>
            </a:r>
          </a:p>
        </p:txBody>
      </p:sp>
      <p:sp>
        <p:nvSpPr>
          <p:cNvPr id="10" name="TextBox 10"/>
          <p:cNvSpPr txBox="1"/>
          <p:nvPr/>
        </p:nvSpPr>
        <p:spPr>
          <a:xfrm>
            <a:off x="11256307" y="7694414"/>
            <a:ext cx="4765000" cy="2194560"/>
          </a:xfrm>
          <a:prstGeom prst="rect">
            <a:avLst/>
          </a:prstGeom>
        </p:spPr>
        <p:txBody>
          <a:bodyPr lIns="0" tIns="0" rIns="0" bIns="0" rtlCol="0" anchor="t">
            <a:spAutoFit/>
          </a:bodyPr>
          <a:lstStyle/>
          <a:p>
            <a:pPr algn="just">
              <a:lnSpc>
                <a:spcPts val="3510"/>
              </a:lnSpc>
              <a:spcBef>
                <a:spcPct val="0"/>
              </a:spcBef>
            </a:pPr>
            <a:r>
              <a:rPr lang="en-US" sz="2700">
                <a:solidFill>
                  <a:srgbClr val="000000"/>
                </a:solidFill>
                <a:latin typeface="Public Sans Bold"/>
              </a:rPr>
              <a:t>XGBRegressor</a:t>
            </a:r>
          </a:p>
          <a:p>
            <a:pPr algn="just">
              <a:lnSpc>
                <a:spcPts val="3510"/>
              </a:lnSpc>
              <a:spcBef>
                <a:spcPct val="0"/>
              </a:spcBef>
            </a:pPr>
            <a:r>
              <a:rPr lang="en-US" sz="2700">
                <a:solidFill>
                  <a:srgbClr val="000000"/>
                </a:solidFill>
                <a:latin typeface="Public Sans"/>
              </a:rPr>
              <a:t>MAE:  969960.2140579224</a:t>
            </a:r>
          </a:p>
          <a:p>
            <a:pPr algn="just">
              <a:lnSpc>
                <a:spcPts val="3510"/>
              </a:lnSpc>
              <a:spcBef>
                <a:spcPct val="0"/>
              </a:spcBef>
            </a:pPr>
            <a:r>
              <a:rPr lang="en-US" sz="2700">
                <a:solidFill>
                  <a:srgbClr val="000000"/>
                </a:solidFill>
                <a:latin typeface="Public Sans"/>
              </a:rPr>
              <a:t>MSE:  3503915605965.898</a:t>
            </a:r>
          </a:p>
          <a:p>
            <a:pPr algn="just">
              <a:lnSpc>
                <a:spcPts val="3510"/>
              </a:lnSpc>
              <a:spcBef>
                <a:spcPct val="0"/>
              </a:spcBef>
            </a:pPr>
            <a:r>
              <a:rPr lang="en-US" sz="2700">
                <a:solidFill>
                  <a:srgbClr val="000000"/>
                </a:solidFill>
                <a:latin typeface="Public Sans"/>
              </a:rPr>
              <a:t>RMSE:  1871874.890575195</a:t>
            </a:r>
          </a:p>
          <a:p>
            <a:pPr algn="just">
              <a:lnSpc>
                <a:spcPts val="3510"/>
              </a:lnSpc>
              <a:spcBef>
                <a:spcPct val="0"/>
              </a:spcBef>
            </a:pPr>
            <a:r>
              <a:rPr lang="en-US" sz="2700">
                <a:solidFill>
                  <a:srgbClr val="000000"/>
                </a:solidFill>
                <a:latin typeface="Public Sans"/>
              </a:rPr>
              <a:t>R2:  -0.037972594332161824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2896"/>
        </a:solidFill>
        <a:effectLst/>
      </p:bgPr>
    </p:bg>
    <p:spTree>
      <p:nvGrpSpPr>
        <p:cNvPr id="1" name=""/>
        <p:cNvGrpSpPr/>
        <p:nvPr/>
      </p:nvGrpSpPr>
      <p:grpSpPr>
        <a:xfrm>
          <a:off x="0" y="0"/>
          <a:ext cx="0" cy="0"/>
          <a:chOff x="0" y="0"/>
          <a:chExt cx="0" cy="0"/>
        </a:xfrm>
      </p:grpSpPr>
      <p:sp>
        <p:nvSpPr>
          <p:cNvPr id="2" name="TextBox 2"/>
          <p:cNvSpPr txBox="1"/>
          <p:nvPr/>
        </p:nvSpPr>
        <p:spPr>
          <a:xfrm>
            <a:off x="1028700" y="2222692"/>
            <a:ext cx="8716862" cy="3089275"/>
          </a:xfrm>
          <a:prstGeom prst="rect">
            <a:avLst/>
          </a:prstGeom>
        </p:spPr>
        <p:txBody>
          <a:bodyPr lIns="0" tIns="0" rIns="0" bIns="0" rtlCol="0" anchor="t">
            <a:spAutoFit/>
          </a:bodyPr>
          <a:lstStyle/>
          <a:p>
            <a:pPr>
              <a:lnSpc>
                <a:spcPts val="8000"/>
              </a:lnSpc>
            </a:pPr>
            <a:r>
              <a:rPr lang="en-US" sz="8000">
                <a:solidFill>
                  <a:srgbClr val="FFFFFF"/>
                </a:solidFill>
                <a:latin typeface="Decalotype Bold"/>
              </a:rPr>
              <a:t>Data Visualization</a:t>
            </a:r>
          </a:p>
          <a:p>
            <a:pPr marL="0" lvl="0" indent="0">
              <a:lnSpc>
                <a:spcPts val="8000"/>
              </a:lnSpc>
            </a:pPr>
            <a:r>
              <a:rPr lang="en-US" sz="8000">
                <a:solidFill>
                  <a:srgbClr val="FFFFFF"/>
                </a:solidFill>
                <a:latin typeface="Decalotype Bold"/>
              </a:rPr>
              <a:t>(Dashboard - Google Data Studio)</a:t>
            </a:r>
          </a:p>
        </p:txBody>
      </p:sp>
      <p:grpSp>
        <p:nvGrpSpPr>
          <p:cNvPr id="3" name="Group 3"/>
          <p:cNvGrpSpPr/>
          <p:nvPr/>
        </p:nvGrpSpPr>
        <p:grpSpPr>
          <a:xfrm rot="-5400000">
            <a:off x="9081247" y="1080247"/>
            <a:ext cx="10287000" cy="8126505"/>
            <a:chOff x="0" y="0"/>
            <a:chExt cx="12769233" cy="10087415"/>
          </a:xfrm>
        </p:grpSpPr>
        <p:sp>
          <p:nvSpPr>
            <p:cNvPr id="4" name="Freeform 4"/>
            <p:cNvSpPr/>
            <p:nvPr/>
          </p:nvSpPr>
          <p:spPr>
            <a:xfrm>
              <a:off x="0" y="0"/>
              <a:ext cx="12769234" cy="10087415"/>
            </a:xfrm>
            <a:custGeom>
              <a:avLst/>
              <a:gdLst/>
              <a:ahLst/>
              <a:cxnLst/>
              <a:rect l="l" t="t" r="r" b="b"/>
              <a:pathLst>
                <a:path w="12769234" h="10087415">
                  <a:moveTo>
                    <a:pt x="12769234" y="10087415"/>
                  </a:moveTo>
                  <a:lnTo>
                    <a:pt x="0" y="10087415"/>
                  </a:lnTo>
                  <a:lnTo>
                    <a:pt x="0" y="0"/>
                  </a:lnTo>
                  <a:lnTo>
                    <a:pt x="12769234" y="10087415"/>
                  </a:lnTo>
                  <a:close/>
                </a:path>
              </a:pathLst>
            </a:custGeom>
            <a:solidFill>
              <a:srgbClr val="EA4B33"/>
            </a:solidFill>
          </p:spPr>
          <p:txBody>
            <a:bodyPr/>
            <a:lstStyle/>
            <a:p>
              <a:endParaRPr lang="en-ID"/>
            </a:p>
          </p:txBody>
        </p:sp>
      </p:grpSp>
      <p:grpSp>
        <p:nvGrpSpPr>
          <p:cNvPr id="5" name="Group 5"/>
          <p:cNvGrpSpPr>
            <a:grpSpLocks noChangeAspect="1"/>
          </p:cNvGrpSpPr>
          <p:nvPr/>
        </p:nvGrpSpPr>
        <p:grpSpPr>
          <a:xfrm>
            <a:off x="11009755" y="1963295"/>
            <a:ext cx="4953000" cy="10065734"/>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ID"/>
            </a:p>
          </p:txBody>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67575" r="-57525"/>
              </a:stretch>
            </a:blipFill>
          </p:spPr>
          <p:txBody>
            <a:bodyPr/>
            <a:lstStyle/>
            <a:p>
              <a:endParaRPr lang="en-ID"/>
            </a:p>
          </p:txBody>
        </p:sp>
      </p:grpSp>
      <p:grpSp>
        <p:nvGrpSpPr>
          <p:cNvPr id="8" name="Group 8"/>
          <p:cNvGrpSpPr/>
          <p:nvPr/>
        </p:nvGrpSpPr>
        <p:grpSpPr>
          <a:xfrm>
            <a:off x="1028700" y="4922744"/>
            <a:ext cx="5409382" cy="2160700"/>
            <a:chOff x="0" y="0"/>
            <a:chExt cx="7212509" cy="2880934"/>
          </a:xfrm>
        </p:grpSpPr>
        <p:sp>
          <p:nvSpPr>
            <p:cNvPr id="9" name="TextBox 9"/>
            <p:cNvSpPr txBox="1"/>
            <p:nvPr/>
          </p:nvSpPr>
          <p:spPr>
            <a:xfrm>
              <a:off x="0" y="-9525"/>
              <a:ext cx="7212509" cy="1838325"/>
            </a:xfrm>
            <a:prstGeom prst="rect">
              <a:avLst/>
            </a:prstGeom>
          </p:spPr>
          <p:txBody>
            <a:bodyPr lIns="0" tIns="0" rIns="0" bIns="0" rtlCol="0" anchor="t">
              <a:spAutoFit/>
            </a:bodyPr>
            <a:lstStyle/>
            <a:p>
              <a:pPr marL="0" lvl="0" indent="0">
                <a:lnSpc>
                  <a:spcPts val="10800"/>
                </a:lnSpc>
                <a:spcBef>
                  <a:spcPct val="0"/>
                </a:spcBef>
              </a:pPr>
              <a:endParaRPr/>
            </a:p>
          </p:txBody>
        </p:sp>
        <p:sp>
          <p:nvSpPr>
            <p:cNvPr id="10" name="TextBox 10"/>
            <p:cNvSpPr txBox="1"/>
            <p:nvPr/>
          </p:nvSpPr>
          <p:spPr>
            <a:xfrm>
              <a:off x="0" y="2206987"/>
              <a:ext cx="5475791" cy="682413"/>
            </a:xfrm>
            <a:prstGeom prst="rect">
              <a:avLst/>
            </a:prstGeom>
          </p:spPr>
          <p:txBody>
            <a:bodyPr lIns="0" tIns="0" rIns="0" bIns="0" rtlCol="0" anchor="t">
              <a:spAutoFit/>
            </a:bodyPr>
            <a:lstStyle/>
            <a:p>
              <a:pPr marL="0" lvl="0" indent="0">
                <a:lnSpc>
                  <a:spcPts val="4160"/>
                </a:lnSpc>
                <a:spcBef>
                  <a:spcPct val="0"/>
                </a:spcBef>
              </a:pPr>
              <a:r>
                <a:rPr lang="en-US" sz="3200">
                  <a:solidFill>
                    <a:srgbClr val="FFFFFF"/>
                  </a:solidFill>
                  <a:latin typeface="Public Sans"/>
                </a:rPr>
                <a:t>Stage 5</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7797" y="0"/>
            <a:ext cx="18483595" cy="2368100"/>
          </a:xfrm>
          <a:prstGeom prst="rect">
            <a:avLst/>
          </a:prstGeom>
          <a:solidFill>
            <a:srgbClr val="EA4B33"/>
          </a:solidFill>
        </p:spPr>
        <p:txBody>
          <a:bodyPr/>
          <a:lstStyle/>
          <a:p>
            <a:endParaRPr lang="en-ID"/>
          </a:p>
        </p:txBody>
      </p:sp>
      <p:sp>
        <p:nvSpPr>
          <p:cNvPr id="3" name="Freeform 3"/>
          <p:cNvSpPr/>
          <p:nvPr/>
        </p:nvSpPr>
        <p:spPr>
          <a:xfrm>
            <a:off x="4209118" y="2611303"/>
            <a:ext cx="9869765" cy="7431595"/>
          </a:xfrm>
          <a:custGeom>
            <a:avLst/>
            <a:gdLst/>
            <a:ahLst/>
            <a:cxnLst/>
            <a:rect l="l" t="t" r="r" b="b"/>
            <a:pathLst>
              <a:path w="9869765" h="7431595">
                <a:moveTo>
                  <a:pt x="0" y="0"/>
                </a:moveTo>
                <a:lnTo>
                  <a:pt x="9869764" y="0"/>
                </a:lnTo>
                <a:lnTo>
                  <a:pt x="9869764" y="7431595"/>
                </a:lnTo>
                <a:lnTo>
                  <a:pt x="0" y="7431595"/>
                </a:lnTo>
                <a:lnTo>
                  <a:pt x="0" y="0"/>
                </a:lnTo>
                <a:close/>
              </a:path>
            </a:pathLst>
          </a:custGeom>
          <a:blipFill>
            <a:blip r:embed="rId2"/>
            <a:stretch>
              <a:fillRect/>
            </a:stretch>
          </a:blipFill>
        </p:spPr>
        <p:txBody>
          <a:bodyPr/>
          <a:lstStyle/>
          <a:p>
            <a:endParaRPr lang="en-ID"/>
          </a:p>
        </p:txBody>
      </p:sp>
      <p:sp>
        <p:nvSpPr>
          <p:cNvPr id="4" name="TextBox 4"/>
          <p:cNvSpPr txBox="1"/>
          <p:nvPr/>
        </p:nvSpPr>
        <p:spPr>
          <a:xfrm>
            <a:off x="2306939" y="276225"/>
            <a:ext cx="13674122"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Decalotype Bold"/>
              </a:rPr>
              <a:t>DASHBOARD DONASI</a:t>
            </a:r>
          </a:p>
        </p:txBody>
      </p:sp>
      <p:sp>
        <p:nvSpPr>
          <p:cNvPr id="5" name="TextBox 5"/>
          <p:cNvSpPr txBox="1"/>
          <p:nvPr/>
        </p:nvSpPr>
        <p:spPr>
          <a:xfrm>
            <a:off x="3619255" y="1438592"/>
            <a:ext cx="11049490" cy="580390"/>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Bold"/>
              </a:rPr>
              <a:t>Link Dashboard : https://bit.ly/5CMGDS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7797" y="0"/>
            <a:ext cx="18483595" cy="2368100"/>
          </a:xfrm>
          <a:prstGeom prst="rect">
            <a:avLst/>
          </a:prstGeom>
          <a:solidFill>
            <a:srgbClr val="052896"/>
          </a:solidFill>
        </p:spPr>
        <p:txBody>
          <a:bodyPr/>
          <a:lstStyle/>
          <a:p>
            <a:endParaRPr lang="en-ID"/>
          </a:p>
        </p:txBody>
      </p:sp>
      <p:sp>
        <p:nvSpPr>
          <p:cNvPr id="3" name="Freeform 3"/>
          <p:cNvSpPr/>
          <p:nvPr/>
        </p:nvSpPr>
        <p:spPr>
          <a:xfrm>
            <a:off x="4095285" y="2593336"/>
            <a:ext cx="10097430" cy="7465164"/>
          </a:xfrm>
          <a:custGeom>
            <a:avLst/>
            <a:gdLst/>
            <a:ahLst/>
            <a:cxnLst/>
            <a:rect l="l" t="t" r="r" b="b"/>
            <a:pathLst>
              <a:path w="10097430" h="7465164">
                <a:moveTo>
                  <a:pt x="0" y="0"/>
                </a:moveTo>
                <a:lnTo>
                  <a:pt x="10097430" y="0"/>
                </a:lnTo>
                <a:lnTo>
                  <a:pt x="10097430" y="7465164"/>
                </a:lnTo>
                <a:lnTo>
                  <a:pt x="0" y="7465164"/>
                </a:lnTo>
                <a:lnTo>
                  <a:pt x="0" y="0"/>
                </a:lnTo>
                <a:close/>
              </a:path>
            </a:pathLst>
          </a:custGeom>
          <a:blipFill>
            <a:blip r:embed="rId2"/>
            <a:stretch>
              <a:fillRect/>
            </a:stretch>
          </a:blipFill>
        </p:spPr>
        <p:txBody>
          <a:bodyPr/>
          <a:lstStyle/>
          <a:p>
            <a:endParaRPr lang="en-ID"/>
          </a:p>
        </p:txBody>
      </p:sp>
      <p:sp>
        <p:nvSpPr>
          <p:cNvPr id="4" name="TextBox 4"/>
          <p:cNvSpPr txBox="1"/>
          <p:nvPr/>
        </p:nvSpPr>
        <p:spPr>
          <a:xfrm>
            <a:off x="2306939" y="143192"/>
            <a:ext cx="13674122"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Decalotype Bold"/>
              </a:rPr>
              <a:t>DASHBOARD ZAKAT</a:t>
            </a:r>
          </a:p>
        </p:txBody>
      </p:sp>
      <p:sp>
        <p:nvSpPr>
          <p:cNvPr id="5" name="TextBox 5"/>
          <p:cNvSpPr txBox="1"/>
          <p:nvPr/>
        </p:nvSpPr>
        <p:spPr>
          <a:xfrm>
            <a:off x="3619255" y="1390967"/>
            <a:ext cx="11049490" cy="580390"/>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Bold"/>
              </a:rPr>
              <a:t>Link Dashboard : https://bit.ly/5CMGDS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667974" y="-8925"/>
            <a:ext cx="3827428" cy="10295925"/>
            <a:chOff x="0" y="0"/>
            <a:chExt cx="5381213" cy="14475665"/>
          </a:xfrm>
        </p:grpSpPr>
        <p:sp>
          <p:nvSpPr>
            <p:cNvPr id="3" name="Freeform 3"/>
            <p:cNvSpPr/>
            <p:nvPr/>
          </p:nvSpPr>
          <p:spPr>
            <a:xfrm>
              <a:off x="0" y="0"/>
              <a:ext cx="5381213" cy="14475665"/>
            </a:xfrm>
            <a:custGeom>
              <a:avLst/>
              <a:gdLst/>
              <a:ahLst/>
              <a:cxnLst/>
              <a:rect l="l" t="t" r="r" b="b"/>
              <a:pathLst>
                <a:path w="5381213" h="14475665">
                  <a:moveTo>
                    <a:pt x="5381213" y="14475665"/>
                  </a:moveTo>
                  <a:lnTo>
                    <a:pt x="0" y="14475665"/>
                  </a:lnTo>
                  <a:lnTo>
                    <a:pt x="0" y="0"/>
                  </a:lnTo>
                  <a:lnTo>
                    <a:pt x="5381213" y="14475665"/>
                  </a:lnTo>
                  <a:close/>
                </a:path>
              </a:pathLst>
            </a:custGeom>
            <a:solidFill>
              <a:srgbClr val="EA4B33"/>
            </a:solidFill>
          </p:spPr>
          <p:txBody>
            <a:bodyPr/>
            <a:lstStyle/>
            <a:p>
              <a:endParaRPr lang="en-ID"/>
            </a:p>
          </p:txBody>
        </p:sp>
      </p:grpSp>
      <p:sp>
        <p:nvSpPr>
          <p:cNvPr id="4" name="TextBox 4"/>
          <p:cNvSpPr txBox="1"/>
          <p:nvPr/>
        </p:nvSpPr>
        <p:spPr>
          <a:xfrm>
            <a:off x="1028700" y="1019175"/>
            <a:ext cx="11023381" cy="1381125"/>
          </a:xfrm>
          <a:prstGeom prst="rect">
            <a:avLst/>
          </a:prstGeom>
        </p:spPr>
        <p:txBody>
          <a:bodyPr lIns="0" tIns="0" rIns="0" bIns="0" rtlCol="0" anchor="t">
            <a:spAutoFit/>
          </a:bodyPr>
          <a:lstStyle/>
          <a:p>
            <a:pPr marL="0" lvl="0" indent="0">
              <a:lnSpc>
                <a:spcPts val="10800"/>
              </a:lnSpc>
              <a:spcBef>
                <a:spcPct val="0"/>
              </a:spcBef>
            </a:pPr>
            <a:r>
              <a:rPr lang="en-US" sz="9000">
                <a:solidFill>
                  <a:srgbClr val="191919"/>
                </a:solidFill>
                <a:latin typeface="Decalotype Bold"/>
              </a:rPr>
              <a:t>Kesimpulan</a:t>
            </a:r>
          </a:p>
        </p:txBody>
      </p:sp>
      <p:sp>
        <p:nvSpPr>
          <p:cNvPr id="5" name="TextBox 5"/>
          <p:cNvSpPr txBox="1"/>
          <p:nvPr/>
        </p:nvSpPr>
        <p:spPr>
          <a:xfrm>
            <a:off x="9878208" y="2906212"/>
            <a:ext cx="6172218" cy="1372235"/>
          </a:xfrm>
          <a:prstGeom prst="rect">
            <a:avLst/>
          </a:prstGeom>
        </p:spPr>
        <p:txBody>
          <a:bodyPr lIns="0" tIns="0" rIns="0" bIns="0" rtlCol="0" anchor="t">
            <a:spAutoFit/>
          </a:bodyPr>
          <a:lstStyle/>
          <a:p>
            <a:pPr>
              <a:lnSpc>
                <a:spcPts val="3640"/>
              </a:lnSpc>
            </a:pPr>
            <a:r>
              <a:rPr lang="en-US" sz="2600">
                <a:solidFill>
                  <a:srgbClr val="191919"/>
                </a:solidFill>
                <a:latin typeface="Public Sans"/>
              </a:rPr>
              <a:t>Model yang terbaik dalam memprediksi Nilai dan Jumlah Donasi dan Zakat adalah model Prophet Model</a:t>
            </a:r>
          </a:p>
        </p:txBody>
      </p:sp>
      <p:grpSp>
        <p:nvGrpSpPr>
          <p:cNvPr id="6" name="Group 6"/>
          <p:cNvGrpSpPr/>
          <p:nvPr/>
        </p:nvGrpSpPr>
        <p:grpSpPr>
          <a:xfrm rot="-10800000">
            <a:off x="10552647" y="-199425"/>
            <a:ext cx="7752254" cy="3504666"/>
            <a:chOff x="0" y="0"/>
            <a:chExt cx="10899364" cy="4927422"/>
          </a:xfrm>
        </p:grpSpPr>
        <p:sp>
          <p:nvSpPr>
            <p:cNvPr id="7" name="Freeform 7"/>
            <p:cNvSpPr/>
            <p:nvPr/>
          </p:nvSpPr>
          <p:spPr>
            <a:xfrm>
              <a:off x="0" y="0"/>
              <a:ext cx="10899363" cy="4927422"/>
            </a:xfrm>
            <a:custGeom>
              <a:avLst/>
              <a:gdLst/>
              <a:ahLst/>
              <a:cxnLst/>
              <a:rect l="l" t="t" r="r" b="b"/>
              <a:pathLst>
                <a:path w="10899363" h="4927422">
                  <a:moveTo>
                    <a:pt x="10899363" y="4927422"/>
                  </a:moveTo>
                  <a:lnTo>
                    <a:pt x="0" y="4927422"/>
                  </a:lnTo>
                  <a:lnTo>
                    <a:pt x="0" y="0"/>
                  </a:lnTo>
                  <a:lnTo>
                    <a:pt x="10899363" y="4927422"/>
                  </a:lnTo>
                  <a:close/>
                </a:path>
              </a:pathLst>
            </a:custGeom>
            <a:solidFill>
              <a:srgbClr val="052896"/>
            </a:solidFill>
          </p:spPr>
          <p:txBody>
            <a:bodyPr/>
            <a:lstStyle/>
            <a:p>
              <a:endParaRPr lang="en-ID"/>
            </a:p>
          </p:txBody>
        </p:sp>
      </p:grpSp>
      <p:grpSp>
        <p:nvGrpSpPr>
          <p:cNvPr id="8" name="Group 8"/>
          <p:cNvGrpSpPr/>
          <p:nvPr/>
        </p:nvGrpSpPr>
        <p:grpSpPr>
          <a:xfrm>
            <a:off x="1234724" y="3070404"/>
            <a:ext cx="653325" cy="65332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txBody>
            <a:bodyPr/>
            <a:lstStyle/>
            <a:p>
              <a:endParaRPr lang="en-ID"/>
            </a:p>
          </p:txBody>
        </p:sp>
      </p:grpSp>
      <p:sp>
        <p:nvSpPr>
          <p:cNvPr id="10" name="TextBox 10"/>
          <p:cNvSpPr txBox="1"/>
          <p:nvPr/>
        </p:nvSpPr>
        <p:spPr>
          <a:xfrm>
            <a:off x="2559041" y="2906212"/>
            <a:ext cx="5102505" cy="915035"/>
          </a:xfrm>
          <a:prstGeom prst="rect">
            <a:avLst/>
          </a:prstGeom>
        </p:spPr>
        <p:txBody>
          <a:bodyPr lIns="0" tIns="0" rIns="0" bIns="0" rtlCol="0" anchor="t">
            <a:spAutoFit/>
          </a:bodyPr>
          <a:lstStyle/>
          <a:p>
            <a:pPr>
              <a:lnSpc>
                <a:spcPts val="3640"/>
              </a:lnSpc>
            </a:pPr>
            <a:r>
              <a:rPr lang="en-US" sz="2600">
                <a:solidFill>
                  <a:srgbClr val="191919"/>
                </a:solidFill>
                <a:latin typeface="Public Sans"/>
              </a:rPr>
              <a:t>Jumlah Transaksi Selama 2021 Mengalami Penurunan</a:t>
            </a:r>
          </a:p>
        </p:txBody>
      </p:sp>
      <p:sp>
        <p:nvSpPr>
          <p:cNvPr id="11" name="TextBox 11"/>
          <p:cNvSpPr txBox="1"/>
          <p:nvPr/>
        </p:nvSpPr>
        <p:spPr>
          <a:xfrm>
            <a:off x="2559041" y="4424045"/>
            <a:ext cx="5102505" cy="1372235"/>
          </a:xfrm>
          <a:prstGeom prst="rect">
            <a:avLst/>
          </a:prstGeom>
        </p:spPr>
        <p:txBody>
          <a:bodyPr lIns="0" tIns="0" rIns="0" bIns="0" rtlCol="0" anchor="t">
            <a:spAutoFit/>
          </a:bodyPr>
          <a:lstStyle/>
          <a:p>
            <a:pPr>
              <a:lnSpc>
                <a:spcPts val="3640"/>
              </a:lnSpc>
            </a:pPr>
            <a:r>
              <a:rPr lang="en-US" sz="2600">
                <a:solidFill>
                  <a:srgbClr val="191919"/>
                </a:solidFill>
                <a:latin typeface="Public Sans"/>
              </a:rPr>
              <a:t>Customer cenderung melakukan transaksi (zakat &amp; donasi) pada hari jum'at dibanding hari lain.</a:t>
            </a:r>
          </a:p>
        </p:txBody>
      </p:sp>
      <p:sp>
        <p:nvSpPr>
          <p:cNvPr id="12" name="TextBox 12"/>
          <p:cNvSpPr txBox="1"/>
          <p:nvPr/>
        </p:nvSpPr>
        <p:spPr>
          <a:xfrm>
            <a:off x="2559041" y="6365359"/>
            <a:ext cx="5102505" cy="915035"/>
          </a:xfrm>
          <a:prstGeom prst="rect">
            <a:avLst/>
          </a:prstGeom>
        </p:spPr>
        <p:txBody>
          <a:bodyPr lIns="0" tIns="0" rIns="0" bIns="0" rtlCol="0" anchor="t">
            <a:spAutoFit/>
          </a:bodyPr>
          <a:lstStyle/>
          <a:p>
            <a:pPr>
              <a:lnSpc>
                <a:spcPts val="3640"/>
              </a:lnSpc>
            </a:pPr>
            <a:r>
              <a:rPr lang="en-US" sz="2600">
                <a:solidFill>
                  <a:srgbClr val="191919"/>
                </a:solidFill>
                <a:latin typeface="Public Sans"/>
              </a:rPr>
              <a:t>Menghasilkan Rp. 2,29 miliar Transaksi dalam satu tahun</a:t>
            </a:r>
          </a:p>
        </p:txBody>
      </p:sp>
      <p:sp>
        <p:nvSpPr>
          <p:cNvPr id="13" name="TextBox 13"/>
          <p:cNvSpPr txBox="1"/>
          <p:nvPr/>
        </p:nvSpPr>
        <p:spPr>
          <a:xfrm>
            <a:off x="2559041" y="7886065"/>
            <a:ext cx="5368547" cy="1372235"/>
          </a:xfrm>
          <a:prstGeom prst="rect">
            <a:avLst/>
          </a:prstGeom>
        </p:spPr>
        <p:txBody>
          <a:bodyPr lIns="0" tIns="0" rIns="0" bIns="0" rtlCol="0" anchor="t">
            <a:spAutoFit/>
          </a:bodyPr>
          <a:lstStyle/>
          <a:p>
            <a:pPr>
              <a:lnSpc>
                <a:spcPts val="3640"/>
              </a:lnSpc>
            </a:pPr>
            <a:r>
              <a:rPr lang="en-US" sz="2600">
                <a:solidFill>
                  <a:srgbClr val="191919"/>
                </a:solidFill>
                <a:latin typeface="Public Sans"/>
              </a:rPr>
              <a:t>Jumlah Transaksi di prediksi akan selalu naik pada sekitar bulan Mei (Ramadhan)</a:t>
            </a:r>
          </a:p>
        </p:txBody>
      </p:sp>
      <p:grpSp>
        <p:nvGrpSpPr>
          <p:cNvPr id="14" name="Group 14"/>
          <p:cNvGrpSpPr/>
          <p:nvPr/>
        </p:nvGrpSpPr>
        <p:grpSpPr>
          <a:xfrm>
            <a:off x="1234724" y="4816837"/>
            <a:ext cx="653325" cy="653325"/>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txBody>
            <a:bodyPr/>
            <a:lstStyle/>
            <a:p>
              <a:endParaRPr lang="en-ID"/>
            </a:p>
          </p:txBody>
        </p:sp>
      </p:grpSp>
      <p:grpSp>
        <p:nvGrpSpPr>
          <p:cNvPr id="16" name="Group 16"/>
          <p:cNvGrpSpPr/>
          <p:nvPr/>
        </p:nvGrpSpPr>
        <p:grpSpPr>
          <a:xfrm>
            <a:off x="1234724" y="6529551"/>
            <a:ext cx="653325" cy="653325"/>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txBody>
            <a:bodyPr/>
            <a:lstStyle/>
            <a:p>
              <a:endParaRPr lang="en-ID"/>
            </a:p>
          </p:txBody>
        </p:sp>
      </p:grpSp>
      <p:grpSp>
        <p:nvGrpSpPr>
          <p:cNvPr id="18" name="Group 18"/>
          <p:cNvGrpSpPr/>
          <p:nvPr/>
        </p:nvGrpSpPr>
        <p:grpSpPr>
          <a:xfrm>
            <a:off x="8857408" y="3070404"/>
            <a:ext cx="653325" cy="65332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txBody>
            <a:bodyPr/>
            <a:lstStyle/>
            <a:p>
              <a:endParaRPr lang="en-ID"/>
            </a:p>
          </p:txBody>
        </p:sp>
      </p:grpSp>
      <p:grpSp>
        <p:nvGrpSpPr>
          <p:cNvPr id="20" name="Group 20"/>
          <p:cNvGrpSpPr/>
          <p:nvPr/>
        </p:nvGrpSpPr>
        <p:grpSpPr>
          <a:xfrm>
            <a:off x="1234724" y="8278858"/>
            <a:ext cx="653325" cy="653325"/>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txBody>
            <a:bodyPr/>
            <a:lstStyle/>
            <a:p>
              <a:endParaRPr lang="en-ID"/>
            </a:p>
          </p:txBody>
        </p:sp>
      </p:grpSp>
      <p:sp>
        <p:nvSpPr>
          <p:cNvPr id="22" name="TextBox 22"/>
          <p:cNvSpPr txBox="1"/>
          <p:nvPr/>
        </p:nvSpPr>
        <p:spPr>
          <a:xfrm>
            <a:off x="9878208" y="4522108"/>
            <a:ext cx="5368547" cy="1829435"/>
          </a:xfrm>
          <a:prstGeom prst="rect">
            <a:avLst/>
          </a:prstGeom>
        </p:spPr>
        <p:txBody>
          <a:bodyPr lIns="0" tIns="0" rIns="0" bIns="0" rtlCol="0" anchor="t">
            <a:spAutoFit/>
          </a:bodyPr>
          <a:lstStyle/>
          <a:p>
            <a:pPr>
              <a:lnSpc>
                <a:spcPts val="3640"/>
              </a:lnSpc>
            </a:pPr>
            <a:r>
              <a:rPr lang="en-US" sz="2600">
                <a:solidFill>
                  <a:srgbClr val="191919"/>
                </a:solidFill>
                <a:latin typeface="Public Sans"/>
              </a:rPr>
              <a:t>Model terbaik untuk memprediksi Nilai Zakat adalah Exponential Smoothing, sedangkan untuk Jumlah Zakat adalah MLP.</a:t>
            </a:r>
          </a:p>
        </p:txBody>
      </p:sp>
      <p:grpSp>
        <p:nvGrpSpPr>
          <p:cNvPr id="23" name="Group 23"/>
          <p:cNvGrpSpPr/>
          <p:nvPr/>
        </p:nvGrpSpPr>
        <p:grpSpPr>
          <a:xfrm>
            <a:off x="8857408" y="4864309"/>
            <a:ext cx="653325" cy="653325"/>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txBody>
            <a:bodyPr/>
            <a:lstStyle/>
            <a:p>
              <a:endParaRPr lang="en-ID"/>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628414"/>
            <a:ext cx="9144000" cy="10915414"/>
          </a:xfrm>
          <a:custGeom>
            <a:avLst/>
            <a:gdLst/>
            <a:ahLst/>
            <a:cxnLst/>
            <a:rect l="l" t="t" r="r" b="b"/>
            <a:pathLst>
              <a:path w="9144000" h="10915414">
                <a:moveTo>
                  <a:pt x="0" y="0"/>
                </a:moveTo>
                <a:lnTo>
                  <a:pt x="9144000" y="0"/>
                </a:lnTo>
                <a:lnTo>
                  <a:pt x="9144000" y="10915414"/>
                </a:lnTo>
                <a:lnTo>
                  <a:pt x="0" y="10915414"/>
                </a:lnTo>
                <a:lnTo>
                  <a:pt x="0" y="0"/>
                </a:lnTo>
                <a:close/>
              </a:path>
            </a:pathLst>
          </a:custGeom>
          <a:blipFill>
            <a:blip r:embed="rId2"/>
            <a:stretch>
              <a:fillRect l="-8626" r="-70376"/>
            </a:stretch>
          </a:blipFill>
        </p:spPr>
        <p:txBody>
          <a:bodyPr/>
          <a:lstStyle/>
          <a:p>
            <a:endParaRPr lang="en-ID"/>
          </a:p>
        </p:txBody>
      </p:sp>
      <p:sp>
        <p:nvSpPr>
          <p:cNvPr id="3" name="AutoShape 3"/>
          <p:cNvSpPr/>
          <p:nvPr/>
        </p:nvSpPr>
        <p:spPr>
          <a:xfrm rot="-1160568">
            <a:off x="-711276" y="1512352"/>
            <a:ext cx="12070388" cy="11108385"/>
          </a:xfrm>
          <a:prstGeom prst="rect">
            <a:avLst/>
          </a:prstGeom>
          <a:solidFill>
            <a:srgbClr val="FFFFFF"/>
          </a:solidFill>
        </p:spPr>
        <p:txBody>
          <a:bodyPr/>
          <a:lstStyle/>
          <a:p>
            <a:endParaRPr lang="en-ID"/>
          </a:p>
        </p:txBody>
      </p:sp>
      <p:grpSp>
        <p:nvGrpSpPr>
          <p:cNvPr id="4" name="Group 4"/>
          <p:cNvGrpSpPr/>
          <p:nvPr/>
        </p:nvGrpSpPr>
        <p:grpSpPr>
          <a:xfrm rot="-10800000">
            <a:off x="14812435" y="0"/>
            <a:ext cx="3781770" cy="10287000"/>
            <a:chOff x="0" y="0"/>
            <a:chExt cx="5508059" cy="14982775"/>
          </a:xfrm>
        </p:grpSpPr>
        <p:sp>
          <p:nvSpPr>
            <p:cNvPr id="5" name="Freeform 5"/>
            <p:cNvSpPr/>
            <p:nvPr/>
          </p:nvSpPr>
          <p:spPr>
            <a:xfrm>
              <a:off x="0" y="0"/>
              <a:ext cx="5508059" cy="14982775"/>
            </a:xfrm>
            <a:custGeom>
              <a:avLst/>
              <a:gdLst/>
              <a:ahLst/>
              <a:cxnLst/>
              <a:rect l="l" t="t" r="r" b="b"/>
              <a:pathLst>
                <a:path w="5508059" h="14982775">
                  <a:moveTo>
                    <a:pt x="5508059" y="14982775"/>
                  </a:moveTo>
                  <a:lnTo>
                    <a:pt x="0" y="14982775"/>
                  </a:lnTo>
                  <a:lnTo>
                    <a:pt x="0" y="0"/>
                  </a:lnTo>
                  <a:lnTo>
                    <a:pt x="5508059" y="14982775"/>
                  </a:lnTo>
                  <a:close/>
                </a:path>
              </a:pathLst>
            </a:custGeom>
            <a:solidFill>
              <a:srgbClr val="EA4B33"/>
            </a:solidFill>
          </p:spPr>
          <p:txBody>
            <a:bodyPr/>
            <a:lstStyle/>
            <a:p>
              <a:endParaRPr lang="en-ID"/>
            </a:p>
          </p:txBody>
        </p:sp>
      </p:grpSp>
      <p:grpSp>
        <p:nvGrpSpPr>
          <p:cNvPr id="6" name="Group 6"/>
          <p:cNvGrpSpPr/>
          <p:nvPr/>
        </p:nvGrpSpPr>
        <p:grpSpPr>
          <a:xfrm rot="-5400000">
            <a:off x="11463681" y="3462681"/>
            <a:ext cx="5333427" cy="8315211"/>
            <a:chOff x="0" y="0"/>
            <a:chExt cx="4381320" cy="6830804"/>
          </a:xfrm>
        </p:grpSpPr>
        <p:sp>
          <p:nvSpPr>
            <p:cNvPr id="7" name="Freeform 7"/>
            <p:cNvSpPr/>
            <p:nvPr/>
          </p:nvSpPr>
          <p:spPr>
            <a:xfrm>
              <a:off x="0" y="0"/>
              <a:ext cx="4381320" cy="6830804"/>
            </a:xfrm>
            <a:custGeom>
              <a:avLst/>
              <a:gdLst/>
              <a:ahLst/>
              <a:cxnLst/>
              <a:rect l="l" t="t" r="r" b="b"/>
              <a:pathLst>
                <a:path w="4381320" h="6830804">
                  <a:moveTo>
                    <a:pt x="4381320" y="6830804"/>
                  </a:moveTo>
                  <a:lnTo>
                    <a:pt x="0" y="6830804"/>
                  </a:lnTo>
                  <a:lnTo>
                    <a:pt x="0" y="0"/>
                  </a:lnTo>
                  <a:lnTo>
                    <a:pt x="4381320" y="6830804"/>
                  </a:lnTo>
                  <a:close/>
                </a:path>
              </a:pathLst>
            </a:custGeom>
            <a:solidFill>
              <a:srgbClr val="052896"/>
            </a:solidFill>
          </p:spPr>
          <p:txBody>
            <a:bodyPr/>
            <a:lstStyle/>
            <a:p>
              <a:endParaRPr lang="en-ID"/>
            </a:p>
          </p:txBody>
        </p:sp>
      </p:grpSp>
      <p:grpSp>
        <p:nvGrpSpPr>
          <p:cNvPr id="8" name="Group 8"/>
          <p:cNvGrpSpPr/>
          <p:nvPr/>
        </p:nvGrpSpPr>
        <p:grpSpPr>
          <a:xfrm>
            <a:off x="1028700" y="3789469"/>
            <a:ext cx="7680254" cy="2708063"/>
            <a:chOff x="0" y="0"/>
            <a:chExt cx="10240338" cy="3610750"/>
          </a:xfrm>
        </p:grpSpPr>
        <p:sp>
          <p:nvSpPr>
            <p:cNvPr id="9" name="TextBox 9"/>
            <p:cNvSpPr txBox="1"/>
            <p:nvPr/>
          </p:nvSpPr>
          <p:spPr>
            <a:xfrm>
              <a:off x="0" y="-2117"/>
              <a:ext cx="10240338" cy="2252133"/>
            </a:xfrm>
            <a:prstGeom prst="rect">
              <a:avLst/>
            </a:prstGeom>
          </p:spPr>
          <p:txBody>
            <a:bodyPr lIns="0" tIns="0" rIns="0" bIns="0" rtlCol="0" anchor="t">
              <a:spAutoFit/>
            </a:bodyPr>
            <a:lstStyle/>
            <a:p>
              <a:pPr marL="0" lvl="0" indent="0">
                <a:lnSpc>
                  <a:spcPts val="13319"/>
                </a:lnSpc>
                <a:spcBef>
                  <a:spcPct val="0"/>
                </a:spcBef>
              </a:pPr>
              <a:r>
                <a:rPr lang="en-US" sz="11100" u="none">
                  <a:solidFill>
                    <a:srgbClr val="191919"/>
                  </a:solidFill>
                  <a:latin typeface="Decalotype Bold"/>
                </a:rPr>
                <a:t>Terima kasih!</a:t>
              </a:r>
            </a:p>
          </p:txBody>
        </p:sp>
        <p:sp>
          <p:nvSpPr>
            <p:cNvPr id="10" name="TextBox 10"/>
            <p:cNvSpPr txBox="1"/>
            <p:nvPr/>
          </p:nvSpPr>
          <p:spPr>
            <a:xfrm>
              <a:off x="0" y="2932570"/>
              <a:ext cx="7538809" cy="682413"/>
            </a:xfrm>
            <a:prstGeom prst="rect">
              <a:avLst/>
            </a:prstGeom>
          </p:spPr>
          <p:txBody>
            <a:bodyPr lIns="0" tIns="0" rIns="0" bIns="0" rtlCol="0" anchor="t">
              <a:spAutoFit/>
            </a:bodyPr>
            <a:lstStyle/>
            <a:p>
              <a:pPr marL="0" lvl="0" indent="0">
                <a:lnSpc>
                  <a:spcPts val="4160"/>
                </a:lnSpc>
                <a:spcBef>
                  <a:spcPct val="0"/>
                </a:spcBef>
              </a:pPr>
              <a:endParaRPr lang="en-US" sz="3200" dirty="0">
                <a:solidFill>
                  <a:srgbClr val="191919"/>
                </a:solidFill>
                <a:latin typeface="Public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2896"/>
        </a:solidFill>
        <a:effectLst/>
      </p:bgPr>
    </p:bg>
    <p:spTree>
      <p:nvGrpSpPr>
        <p:cNvPr id="1" name=""/>
        <p:cNvGrpSpPr/>
        <p:nvPr/>
      </p:nvGrpSpPr>
      <p:grpSpPr>
        <a:xfrm>
          <a:off x="0" y="0"/>
          <a:ext cx="0" cy="0"/>
          <a:chOff x="0" y="0"/>
          <a:chExt cx="0" cy="0"/>
        </a:xfrm>
      </p:grpSpPr>
      <p:sp>
        <p:nvSpPr>
          <p:cNvPr id="2" name="TextBox 2"/>
          <p:cNvSpPr txBox="1"/>
          <p:nvPr/>
        </p:nvSpPr>
        <p:spPr>
          <a:xfrm>
            <a:off x="1028700" y="3529440"/>
            <a:ext cx="8716862" cy="2331720"/>
          </a:xfrm>
          <a:prstGeom prst="rect">
            <a:avLst/>
          </a:prstGeom>
        </p:spPr>
        <p:txBody>
          <a:bodyPr lIns="0" tIns="0" rIns="0" bIns="0" rtlCol="0" anchor="t">
            <a:spAutoFit/>
          </a:bodyPr>
          <a:lstStyle/>
          <a:p>
            <a:pPr marL="0" lvl="0" indent="0">
              <a:lnSpc>
                <a:spcPts val="8925"/>
              </a:lnSpc>
            </a:pPr>
            <a:r>
              <a:rPr lang="en-US" sz="8925">
                <a:solidFill>
                  <a:srgbClr val="FFFFFF"/>
                </a:solidFill>
                <a:latin typeface="Decalotype Bold"/>
              </a:rPr>
              <a:t>Data Understanding</a:t>
            </a:r>
          </a:p>
        </p:txBody>
      </p:sp>
      <p:grpSp>
        <p:nvGrpSpPr>
          <p:cNvPr id="3" name="Group 3"/>
          <p:cNvGrpSpPr/>
          <p:nvPr/>
        </p:nvGrpSpPr>
        <p:grpSpPr>
          <a:xfrm rot="-5400000">
            <a:off x="9081247" y="1080247"/>
            <a:ext cx="10287000" cy="8126505"/>
            <a:chOff x="0" y="0"/>
            <a:chExt cx="12769233" cy="10087415"/>
          </a:xfrm>
        </p:grpSpPr>
        <p:sp>
          <p:nvSpPr>
            <p:cNvPr id="4" name="Freeform 4"/>
            <p:cNvSpPr/>
            <p:nvPr/>
          </p:nvSpPr>
          <p:spPr>
            <a:xfrm>
              <a:off x="0" y="0"/>
              <a:ext cx="12769234" cy="10087415"/>
            </a:xfrm>
            <a:custGeom>
              <a:avLst/>
              <a:gdLst/>
              <a:ahLst/>
              <a:cxnLst/>
              <a:rect l="l" t="t" r="r" b="b"/>
              <a:pathLst>
                <a:path w="12769234" h="10087415">
                  <a:moveTo>
                    <a:pt x="12769234" y="10087415"/>
                  </a:moveTo>
                  <a:lnTo>
                    <a:pt x="0" y="10087415"/>
                  </a:lnTo>
                  <a:lnTo>
                    <a:pt x="0" y="0"/>
                  </a:lnTo>
                  <a:lnTo>
                    <a:pt x="12769234" y="10087415"/>
                  </a:lnTo>
                  <a:close/>
                </a:path>
              </a:pathLst>
            </a:custGeom>
            <a:solidFill>
              <a:srgbClr val="EA4B33"/>
            </a:solidFill>
          </p:spPr>
          <p:txBody>
            <a:bodyPr/>
            <a:lstStyle/>
            <a:p>
              <a:endParaRPr lang="en-ID"/>
            </a:p>
          </p:txBody>
        </p:sp>
      </p:grpSp>
      <p:grpSp>
        <p:nvGrpSpPr>
          <p:cNvPr id="5" name="Group 5"/>
          <p:cNvGrpSpPr>
            <a:grpSpLocks noChangeAspect="1"/>
          </p:cNvGrpSpPr>
          <p:nvPr/>
        </p:nvGrpSpPr>
        <p:grpSpPr>
          <a:xfrm>
            <a:off x="11009755" y="1963295"/>
            <a:ext cx="4953000" cy="10065734"/>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ID"/>
            </a:p>
          </p:txBody>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12702" r="-112702"/>
              </a:stretch>
            </a:blipFill>
          </p:spPr>
          <p:txBody>
            <a:bodyPr/>
            <a:lstStyle/>
            <a:p>
              <a:endParaRPr lang="en-ID"/>
            </a:p>
          </p:txBody>
        </p:sp>
      </p:grpSp>
      <p:grpSp>
        <p:nvGrpSpPr>
          <p:cNvPr id="8" name="Group 8"/>
          <p:cNvGrpSpPr/>
          <p:nvPr/>
        </p:nvGrpSpPr>
        <p:grpSpPr>
          <a:xfrm>
            <a:off x="1028700" y="4922744"/>
            <a:ext cx="5409382" cy="2160700"/>
            <a:chOff x="0" y="0"/>
            <a:chExt cx="7212509" cy="2880934"/>
          </a:xfrm>
        </p:grpSpPr>
        <p:sp>
          <p:nvSpPr>
            <p:cNvPr id="9" name="TextBox 9"/>
            <p:cNvSpPr txBox="1"/>
            <p:nvPr/>
          </p:nvSpPr>
          <p:spPr>
            <a:xfrm>
              <a:off x="0" y="-9525"/>
              <a:ext cx="7212509" cy="1838325"/>
            </a:xfrm>
            <a:prstGeom prst="rect">
              <a:avLst/>
            </a:prstGeom>
          </p:spPr>
          <p:txBody>
            <a:bodyPr lIns="0" tIns="0" rIns="0" bIns="0" rtlCol="0" anchor="t">
              <a:spAutoFit/>
            </a:bodyPr>
            <a:lstStyle/>
            <a:p>
              <a:pPr marL="0" lvl="0" indent="0">
                <a:lnSpc>
                  <a:spcPts val="10800"/>
                </a:lnSpc>
                <a:spcBef>
                  <a:spcPct val="0"/>
                </a:spcBef>
              </a:pPr>
              <a:endParaRPr/>
            </a:p>
          </p:txBody>
        </p:sp>
        <p:sp>
          <p:nvSpPr>
            <p:cNvPr id="10" name="TextBox 10"/>
            <p:cNvSpPr txBox="1"/>
            <p:nvPr/>
          </p:nvSpPr>
          <p:spPr>
            <a:xfrm>
              <a:off x="0" y="2206987"/>
              <a:ext cx="5475791" cy="682413"/>
            </a:xfrm>
            <a:prstGeom prst="rect">
              <a:avLst/>
            </a:prstGeom>
          </p:spPr>
          <p:txBody>
            <a:bodyPr lIns="0" tIns="0" rIns="0" bIns="0" rtlCol="0" anchor="t">
              <a:spAutoFit/>
            </a:bodyPr>
            <a:lstStyle/>
            <a:p>
              <a:pPr marL="0" lvl="0" indent="0">
                <a:lnSpc>
                  <a:spcPts val="4160"/>
                </a:lnSpc>
                <a:spcBef>
                  <a:spcPct val="0"/>
                </a:spcBef>
              </a:pPr>
              <a:r>
                <a:rPr lang="en-US" sz="3200">
                  <a:solidFill>
                    <a:srgbClr val="FFFFFF"/>
                  </a:solidFill>
                  <a:latin typeface="Public Sans"/>
                </a:rPr>
                <a:t>Stage 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577"/>
            <a:ext cx="6962231" cy="10295577"/>
          </a:xfrm>
          <a:custGeom>
            <a:avLst/>
            <a:gdLst/>
            <a:ahLst/>
            <a:cxnLst/>
            <a:rect l="l" t="t" r="r" b="b"/>
            <a:pathLst>
              <a:path w="6962231" h="10295577">
                <a:moveTo>
                  <a:pt x="0" y="0"/>
                </a:moveTo>
                <a:lnTo>
                  <a:pt x="6962231" y="0"/>
                </a:lnTo>
                <a:lnTo>
                  <a:pt x="6962231" y="10295577"/>
                </a:lnTo>
                <a:lnTo>
                  <a:pt x="0" y="10295577"/>
                </a:lnTo>
                <a:lnTo>
                  <a:pt x="0" y="0"/>
                </a:lnTo>
                <a:close/>
              </a:path>
            </a:pathLst>
          </a:custGeom>
          <a:blipFill>
            <a:blip r:embed="rId2"/>
            <a:stretch>
              <a:fillRect l="-60873" r="-60873"/>
            </a:stretch>
          </a:blipFill>
        </p:spPr>
        <p:txBody>
          <a:bodyPr/>
          <a:lstStyle/>
          <a:p>
            <a:endParaRPr lang="en-ID"/>
          </a:p>
        </p:txBody>
      </p:sp>
      <p:grpSp>
        <p:nvGrpSpPr>
          <p:cNvPr id="3" name="Group 3"/>
          <p:cNvGrpSpPr/>
          <p:nvPr/>
        </p:nvGrpSpPr>
        <p:grpSpPr>
          <a:xfrm rot="-5400000">
            <a:off x="1861961" y="5186730"/>
            <a:ext cx="3238309" cy="6962231"/>
            <a:chOff x="0" y="0"/>
            <a:chExt cx="5350489" cy="11503332"/>
          </a:xfrm>
        </p:grpSpPr>
        <p:sp>
          <p:nvSpPr>
            <p:cNvPr id="4" name="Freeform 4"/>
            <p:cNvSpPr/>
            <p:nvPr/>
          </p:nvSpPr>
          <p:spPr>
            <a:xfrm>
              <a:off x="0" y="0"/>
              <a:ext cx="5350489" cy="11503332"/>
            </a:xfrm>
            <a:custGeom>
              <a:avLst/>
              <a:gdLst/>
              <a:ahLst/>
              <a:cxnLst/>
              <a:rect l="l" t="t" r="r" b="b"/>
              <a:pathLst>
                <a:path w="5350489" h="11503332">
                  <a:moveTo>
                    <a:pt x="5350489" y="11503332"/>
                  </a:moveTo>
                  <a:lnTo>
                    <a:pt x="0" y="11503332"/>
                  </a:lnTo>
                  <a:lnTo>
                    <a:pt x="0" y="0"/>
                  </a:lnTo>
                  <a:lnTo>
                    <a:pt x="5350489" y="11503332"/>
                  </a:lnTo>
                  <a:close/>
                </a:path>
              </a:pathLst>
            </a:custGeom>
            <a:solidFill>
              <a:srgbClr val="EA4B33"/>
            </a:solidFill>
          </p:spPr>
          <p:txBody>
            <a:bodyPr/>
            <a:lstStyle/>
            <a:p>
              <a:endParaRPr lang="en-ID"/>
            </a:p>
          </p:txBody>
        </p:sp>
      </p:grpSp>
      <p:grpSp>
        <p:nvGrpSpPr>
          <p:cNvPr id="5" name="Group 5"/>
          <p:cNvGrpSpPr/>
          <p:nvPr/>
        </p:nvGrpSpPr>
        <p:grpSpPr>
          <a:xfrm rot="-10800000">
            <a:off x="0" y="-8577"/>
            <a:ext cx="7250190" cy="4300062"/>
            <a:chOff x="0" y="0"/>
            <a:chExt cx="11811432" cy="7005318"/>
          </a:xfrm>
        </p:grpSpPr>
        <p:sp>
          <p:nvSpPr>
            <p:cNvPr id="6" name="Freeform 6"/>
            <p:cNvSpPr/>
            <p:nvPr/>
          </p:nvSpPr>
          <p:spPr>
            <a:xfrm>
              <a:off x="0" y="0"/>
              <a:ext cx="11811432" cy="7005319"/>
            </a:xfrm>
            <a:custGeom>
              <a:avLst/>
              <a:gdLst/>
              <a:ahLst/>
              <a:cxnLst/>
              <a:rect l="l" t="t" r="r" b="b"/>
              <a:pathLst>
                <a:path w="11811432" h="7005319">
                  <a:moveTo>
                    <a:pt x="11811432" y="7005319"/>
                  </a:moveTo>
                  <a:lnTo>
                    <a:pt x="0" y="7005319"/>
                  </a:lnTo>
                  <a:lnTo>
                    <a:pt x="0" y="0"/>
                  </a:lnTo>
                  <a:lnTo>
                    <a:pt x="11811432" y="7005319"/>
                  </a:lnTo>
                  <a:close/>
                </a:path>
              </a:pathLst>
            </a:custGeom>
            <a:solidFill>
              <a:srgbClr val="FFFFFF"/>
            </a:solidFill>
          </p:spPr>
          <p:txBody>
            <a:bodyPr/>
            <a:lstStyle/>
            <a:p>
              <a:endParaRPr lang="en-ID"/>
            </a:p>
          </p:txBody>
        </p:sp>
      </p:grpSp>
      <p:grpSp>
        <p:nvGrpSpPr>
          <p:cNvPr id="7" name="Group 7"/>
          <p:cNvGrpSpPr/>
          <p:nvPr/>
        </p:nvGrpSpPr>
        <p:grpSpPr>
          <a:xfrm>
            <a:off x="9144000" y="3128262"/>
            <a:ext cx="6718300" cy="3564699"/>
            <a:chOff x="0" y="0"/>
            <a:chExt cx="8957733" cy="4752932"/>
          </a:xfrm>
        </p:grpSpPr>
        <p:sp>
          <p:nvSpPr>
            <p:cNvPr id="8" name="TextBox 8"/>
            <p:cNvSpPr txBox="1"/>
            <p:nvPr/>
          </p:nvSpPr>
          <p:spPr>
            <a:xfrm>
              <a:off x="0" y="3175"/>
              <a:ext cx="8957733" cy="1194012"/>
            </a:xfrm>
            <a:prstGeom prst="rect">
              <a:avLst/>
            </a:prstGeom>
          </p:spPr>
          <p:txBody>
            <a:bodyPr lIns="0" tIns="0" rIns="0" bIns="0" rtlCol="0" anchor="t">
              <a:spAutoFit/>
            </a:bodyPr>
            <a:lstStyle/>
            <a:p>
              <a:pPr marL="0" lvl="0" indent="0">
                <a:lnSpc>
                  <a:spcPts val="3520"/>
                </a:lnSpc>
              </a:pPr>
              <a:r>
                <a:rPr lang="en-US" sz="3200">
                  <a:solidFill>
                    <a:srgbClr val="191919"/>
                  </a:solidFill>
                  <a:latin typeface="Decalotype Bold"/>
                </a:rPr>
                <a:t>Dataset ini merupakan dataset dari Mizan Amanah.</a:t>
              </a:r>
            </a:p>
          </p:txBody>
        </p:sp>
        <p:sp>
          <p:nvSpPr>
            <p:cNvPr id="9" name="TextBox 9"/>
            <p:cNvSpPr txBox="1"/>
            <p:nvPr/>
          </p:nvSpPr>
          <p:spPr>
            <a:xfrm>
              <a:off x="0" y="1726310"/>
              <a:ext cx="8957733" cy="3026622"/>
            </a:xfrm>
            <a:prstGeom prst="rect">
              <a:avLst/>
            </a:prstGeom>
          </p:spPr>
          <p:txBody>
            <a:bodyPr lIns="0" tIns="0" rIns="0" bIns="0" rtlCol="0" anchor="t">
              <a:spAutoFit/>
            </a:bodyPr>
            <a:lstStyle/>
            <a:p>
              <a:pPr>
                <a:lnSpc>
                  <a:spcPts val="3640"/>
                </a:lnSpc>
              </a:pPr>
              <a:r>
                <a:rPr lang="en-US" sz="2600">
                  <a:solidFill>
                    <a:srgbClr val="191919"/>
                  </a:solidFill>
                  <a:latin typeface="Public Sans"/>
                </a:rPr>
                <a:t>Dataset ini terdiri dari 2 folder yang berisikan transaksi dari donatur sebagai user dan guest yang akan di olah dan di analisis. dengan rentang waktu dari 1 Januari 2021 hingga 6 Desember 2021</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577"/>
            <a:ext cx="6962231" cy="10295577"/>
          </a:xfrm>
          <a:custGeom>
            <a:avLst/>
            <a:gdLst/>
            <a:ahLst/>
            <a:cxnLst/>
            <a:rect l="l" t="t" r="r" b="b"/>
            <a:pathLst>
              <a:path w="6962231" h="10295577">
                <a:moveTo>
                  <a:pt x="0" y="0"/>
                </a:moveTo>
                <a:lnTo>
                  <a:pt x="6962231" y="0"/>
                </a:lnTo>
                <a:lnTo>
                  <a:pt x="6962231" y="10295577"/>
                </a:lnTo>
                <a:lnTo>
                  <a:pt x="0" y="10295577"/>
                </a:lnTo>
                <a:lnTo>
                  <a:pt x="0" y="0"/>
                </a:lnTo>
                <a:close/>
              </a:path>
            </a:pathLst>
          </a:custGeom>
          <a:blipFill>
            <a:blip r:embed="rId2"/>
            <a:stretch>
              <a:fillRect l="-60873" r="-60873"/>
            </a:stretch>
          </a:blipFill>
        </p:spPr>
        <p:txBody>
          <a:bodyPr/>
          <a:lstStyle/>
          <a:p>
            <a:endParaRPr lang="en-ID"/>
          </a:p>
        </p:txBody>
      </p:sp>
      <p:grpSp>
        <p:nvGrpSpPr>
          <p:cNvPr id="3" name="Group 3"/>
          <p:cNvGrpSpPr/>
          <p:nvPr/>
        </p:nvGrpSpPr>
        <p:grpSpPr>
          <a:xfrm rot="-5400000">
            <a:off x="1861961" y="5186730"/>
            <a:ext cx="3238309" cy="6962231"/>
            <a:chOff x="0" y="0"/>
            <a:chExt cx="5350489" cy="11503332"/>
          </a:xfrm>
        </p:grpSpPr>
        <p:sp>
          <p:nvSpPr>
            <p:cNvPr id="4" name="Freeform 4"/>
            <p:cNvSpPr/>
            <p:nvPr/>
          </p:nvSpPr>
          <p:spPr>
            <a:xfrm>
              <a:off x="0" y="0"/>
              <a:ext cx="5350489" cy="11503332"/>
            </a:xfrm>
            <a:custGeom>
              <a:avLst/>
              <a:gdLst/>
              <a:ahLst/>
              <a:cxnLst/>
              <a:rect l="l" t="t" r="r" b="b"/>
              <a:pathLst>
                <a:path w="5350489" h="11503332">
                  <a:moveTo>
                    <a:pt x="5350489" y="11503332"/>
                  </a:moveTo>
                  <a:lnTo>
                    <a:pt x="0" y="11503332"/>
                  </a:lnTo>
                  <a:lnTo>
                    <a:pt x="0" y="0"/>
                  </a:lnTo>
                  <a:lnTo>
                    <a:pt x="5350489" y="11503332"/>
                  </a:lnTo>
                  <a:close/>
                </a:path>
              </a:pathLst>
            </a:custGeom>
            <a:solidFill>
              <a:srgbClr val="EA4B33"/>
            </a:solidFill>
          </p:spPr>
          <p:txBody>
            <a:bodyPr/>
            <a:lstStyle/>
            <a:p>
              <a:endParaRPr lang="en-ID"/>
            </a:p>
          </p:txBody>
        </p:sp>
      </p:grpSp>
      <p:grpSp>
        <p:nvGrpSpPr>
          <p:cNvPr id="5" name="Group 5"/>
          <p:cNvGrpSpPr/>
          <p:nvPr/>
        </p:nvGrpSpPr>
        <p:grpSpPr>
          <a:xfrm rot="-10800000">
            <a:off x="0" y="-8577"/>
            <a:ext cx="7250190" cy="4300062"/>
            <a:chOff x="0" y="0"/>
            <a:chExt cx="11811432" cy="7005318"/>
          </a:xfrm>
        </p:grpSpPr>
        <p:sp>
          <p:nvSpPr>
            <p:cNvPr id="6" name="Freeform 6"/>
            <p:cNvSpPr/>
            <p:nvPr/>
          </p:nvSpPr>
          <p:spPr>
            <a:xfrm>
              <a:off x="0" y="0"/>
              <a:ext cx="11811432" cy="7005319"/>
            </a:xfrm>
            <a:custGeom>
              <a:avLst/>
              <a:gdLst/>
              <a:ahLst/>
              <a:cxnLst/>
              <a:rect l="l" t="t" r="r" b="b"/>
              <a:pathLst>
                <a:path w="11811432" h="7005319">
                  <a:moveTo>
                    <a:pt x="11811432" y="7005319"/>
                  </a:moveTo>
                  <a:lnTo>
                    <a:pt x="0" y="7005319"/>
                  </a:lnTo>
                  <a:lnTo>
                    <a:pt x="0" y="0"/>
                  </a:lnTo>
                  <a:lnTo>
                    <a:pt x="11811432" y="7005319"/>
                  </a:lnTo>
                  <a:close/>
                </a:path>
              </a:pathLst>
            </a:custGeom>
            <a:solidFill>
              <a:srgbClr val="FFFFFF"/>
            </a:solidFill>
          </p:spPr>
          <p:txBody>
            <a:bodyPr/>
            <a:lstStyle/>
            <a:p>
              <a:endParaRPr lang="en-ID"/>
            </a:p>
          </p:txBody>
        </p:sp>
      </p:grpSp>
      <p:sp>
        <p:nvSpPr>
          <p:cNvPr id="7" name="Freeform 7"/>
          <p:cNvSpPr/>
          <p:nvPr/>
        </p:nvSpPr>
        <p:spPr>
          <a:xfrm>
            <a:off x="7250190" y="3124200"/>
            <a:ext cx="10616604" cy="5543646"/>
          </a:xfrm>
          <a:custGeom>
            <a:avLst/>
            <a:gdLst/>
            <a:ahLst/>
            <a:cxnLst/>
            <a:rect l="l" t="t" r="r" b="b"/>
            <a:pathLst>
              <a:path w="10616604" h="5543646">
                <a:moveTo>
                  <a:pt x="0" y="0"/>
                </a:moveTo>
                <a:lnTo>
                  <a:pt x="10616604" y="0"/>
                </a:lnTo>
                <a:lnTo>
                  <a:pt x="10616604" y="5543646"/>
                </a:lnTo>
                <a:lnTo>
                  <a:pt x="0" y="5543646"/>
                </a:lnTo>
                <a:lnTo>
                  <a:pt x="0" y="0"/>
                </a:lnTo>
                <a:close/>
              </a:path>
            </a:pathLst>
          </a:custGeom>
          <a:blipFill>
            <a:blip r:embed="rId3"/>
            <a:stretch>
              <a:fillRect l="-23162" t="-14386" r="-22956" b="-43018"/>
            </a:stretch>
          </a:blipFill>
        </p:spPr>
        <p:txBody>
          <a:bodyPr/>
          <a:lstStyle/>
          <a:p>
            <a:endParaRPr lang="en-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2896"/>
        </a:solidFill>
        <a:effectLst/>
      </p:bgPr>
    </p:bg>
    <p:spTree>
      <p:nvGrpSpPr>
        <p:cNvPr id="1" name=""/>
        <p:cNvGrpSpPr/>
        <p:nvPr/>
      </p:nvGrpSpPr>
      <p:grpSpPr>
        <a:xfrm>
          <a:off x="0" y="0"/>
          <a:ext cx="0" cy="0"/>
          <a:chOff x="0" y="0"/>
          <a:chExt cx="0" cy="0"/>
        </a:xfrm>
      </p:grpSpPr>
      <p:sp>
        <p:nvSpPr>
          <p:cNvPr id="2" name="TextBox 2"/>
          <p:cNvSpPr txBox="1"/>
          <p:nvPr/>
        </p:nvSpPr>
        <p:spPr>
          <a:xfrm>
            <a:off x="1028700" y="3529440"/>
            <a:ext cx="8716862" cy="2331720"/>
          </a:xfrm>
          <a:prstGeom prst="rect">
            <a:avLst/>
          </a:prstGeom>
        </p:spPr>
        <p:txBody>
          <a:bodyPr lIns="0" tIns="0" rIns="0" bIns="0" rtlCol="0" anchor="t">
            <a:spAutoFit/>
          </a:bodyPr>
          <a:lstStyle/>
          <a:p>
            <a:pPr marL="0" lvl="0" indent="0">
              <a:lnSpc>
                <a:spcPts val="8925"/>
              </a:lnSpc>
            </a:pPr>
            <a:r>
              <a:rPr lang="en-US" sz="8925">
                <a:solidFill>
                  <a:srgbClr val="FFFFFF"/>
                </a:solidFill>
                <a:latin typeface="Decalotype Bold"/>
              </a:rPr>
              <a:t>Data Analyst (Insight)</a:t>
            </a:r>
          </a:p>
        </p:txBody>
      </p:sp>
      <p:grpSp>
        <p:nvGrpSpPr>
          <p:cNvPr id="3" name="Group 3"/>
          <p:cNvGrpSpPr/>
          <p:nvPr/>
        </p:nvGrpSpPr>
        <p:grpSpPr>
          <a:xfrm rot="-5400000">
            <a:off x="9081247" y="1080247"/>
            <a:ext cx="10287000" cy="8126505"/>
            <a:chOff x="0" y="0"/>
            <a:chExt cx="12769233" cy="10087415"/>
          </a:xfrm>
        </p:grpSpPr>
        <p:sp>
          <p:nvSpPr>
            <p:cNvPr id="4" name="Freeform 4"/>
            <p:cNvSpPr/>
            <p:nvPr/>
          </p:nvSpPr>
          <p:spPr>
            <a:xfrm>
              <a:off x="0" y="0"/>
              <a:ext cx="12769234" cy="10087415"/>
            </a:xfrm>
            <a:custGeom>
              <a:avLst/>
              <a:gdLst/>
              <a:ahLst/>
              <a:cxnLst/>
              <a:rect l="l" t="t" r="r" b="b"/>
              <a:pathLst>
                <a:path w="12769234" h="10087415">
                  <a:moveTo>
                    <a:pt x="12769234" y="10087415"/>
                  </a:moveTo>
                  <a:lnTo>
                    <a:pt x="0" y="10087415"/>
                  </a:lnTo>
                  <a:lnTo>
                    <a:pt x="0" y="0"/>
                  </a:lnTo>
                  <a:lnTo>
                    <a:pt x="12769234" y="10087415"/>
                  </a:lnTo>
                  <a:close/>
                </a:path>
              </a:pathLst>
            </a:custGeom>
            <a:solidFill>
              <a:srgbClr val="EA4B33"/>
            </a:solidFill>
          </p:spPr>
          <p:txBody>
            <a:bodyPr/>
            <a:lstStyle/>
            <a:p>
              <a:endParaRPr lang="en-ID"/>
            </a:p>
          </p:txBody>
        </p:sp>
      </p:grpSp>
      <p:grpSp>
        <p:nvGrpSpPr>
          <p:cNvPr id="5" name="Group 5"/>
          <p:cNvGrpSpPr>
            <a:grpSpLocks noChangeAspect="1"/>
          </p:cNvGrpSpPr>
          <p:nvPr/>
        </p:nvGrpSpPr>
        <p:grpSpPr>
          <a:xfrm>
            <a:off x="11009755" y="1963295"/>
            <a:ext cx="4953000" cy="10065734"/>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ID"/>
            </a:p>
          </p:txBody>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12753" r="-112753"/>
              </a:stretch>
            </a:blipFill>
          </p:spPr>
          <p:txBody>
            <a:bodyPr/>
            <a:lstStyle/>
            <a:p>
              <a:endParaRPr lang="en-ID"/>
            </a:p>
          </p:txBody>
        </p:sp>
      </p:grpSp>
      <p:grpSp>
        <p:nvGrpSpPr>
          <p:cNvPr id="8" name="Group 8"/>
          <p:cNvGrpSpPr/>
          <p:nvPr/>
        </p:nvGrpSpPr>
        <p:grpSpPr>
          <a:xfrm>
            <a:off x="1028700" y="4922744"/>
            <a:ext cx="5409382" cy="2160700"/>
            <a:chOff x="0" y="0"/>
            <a:chExt cx="7212509" cy="2880934"/>
          </a:xfrm>
        </p:grpSpPr>
        <p:sp>
          <p:nvSpPr>
            <p:cNvPr id="9" name="TextBox 9"/>
            <p:cNvSpPr txBox="1"/>
            <p:nvPr/>
          </p:nvSpPr>
          <p:spPr>
            <a:xfrm>
              <a:off x="0" y="-9525"/>
              <a:ext cx="7212509" cy="1838325"/>
            </a:xfrm>
            <a:prstGeom prst="rect">
              <a:avLst/>
            </a:prstGeom>
          </p:spPr>
          <p:txBody>
            <a:bodyPr lIns="0" tIns="0" rIns="0" bIns="0" rtlCol="0" anchor="t">
              <a:spAutoFit/>
            </a:bodyPr>
            <a:lstStyle/>
            <a:p>
              <a:pPr marL="0" lvl="0" indent="0">
                <a:lnSpc>
                  <a:spcPts val="10800"/>
                </a:lnSpc>
                <a:spcBef>
                  <a:spcPct val="0"/>
                </a:spcBef>
              </a:pPr>
              <a:endParaRPr/>
            </a:p>
          </p:txBody>
        </p:sp>
        <p:sp>
          <p:nvSpPr>
            <p:cNvPr id="10" name="TextBox 10"/>
            <p:cNvSpPr txBox="1"/>
            <p:nvPr/>
          </p:nvSpPr>
          <p:spPr>
            <a:xfrm>
              <a:off x="0" y="2206987"/>
              <a:ext cx="5475791" cy="682413"/>
            </a:xfrm>
            <a:prstGeom prst="rect">
              <a:avLst/>
            </a:prstGeom>
          </p:spPr>
          <p:txBody>
            <a:bodyPr lIns="0" tIns="0" rIns="0" bIns="0" rtlCol="0" anchor="t">
              <a:spAutoFit/>
            </a:bodyPr>
            <a:lstStyle/>
            <a:p>
              <a:pPr marL="0" lvl="0" indent="0">
                <a:lnSpc>
                  <a:spcPts val="4160"/>
                </a:lnSpc>
                <a:spcBef>
                  <a:spcPct val="0"/>
                </a:spcBef>
              </a:pPr>
              <a:r>
                <a:rPr lang="en-US" sz="3200">
                  <a:solidFill>
                    <a:srgbClr val="FFFFFF"/>
                  </a:solidFill>
                  <a:latin typeface="Public Sans"/>
                </a:rPr>
                <a:t>Stage 2</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62918" y="1808524"/>
            <a:ext cx="7696382" cy="5647786"/>
          </a:xfrm>
          <a:custGeom>
            <a:avLst/>
            <a:gdLst/>
            <a:ahLst/>
            <a:cxnLst/>
            <a:rect l="l" t="t" r="r" b="b"/>
            <a:pathLst>
              <a:path w="7696382" h="5647786">
                <a:moveTo>
                  <a:pt x="0" y="0"/>
                </a:moveTo>
                <a:lnTo>
                  <a:pt x="7696382" y="0"/>
                </a:lnTo>
                <a:lnTo>
                  <a:pt x="7696382" y="5647786"/>
                </a:lnTo>
                <a:lnTo>
                  <a:pt x="0" y="5647786"/>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1028700" y="2070509"/>
            <a:ext cx="6113412" cy="2305050"/>
          </a:xfrm>
          <a:prstGeom prst="rect">
            <a:avLst/>
          </a:prstGeom>
        </p:spPr>
        <p:txBody>
          <a:bodyPr lIns="0" tIns="0" rIns="0" bIns="0" rtlCol="0" anchor="t">
            <a:spAutoFit/>
          </a:bodyPr>
          <a:lstStyle/>
          <a:p>
            <a:pPr marL="0" lvl="0" indent="0" algn="ctr">
              <a:lnSpc>
                <a:spcPts val="18127"/>
              </a:lnSpc>
              <a:spcBef>
                <a:spcPct val="0"/>
              </a:spcBef>
            </a:pPr>
            <a:r>
              <a:rPr lang="en-US" sz="15106">
                <a:solidFill>
                  <a:srgbClr val="191919"/>
                </a:solidFill>
                <a:latin typeface="Decalotype Bold"/>
              </a:rPr>
              <a:t>9.756</a:t>
            </a:r>
          </a:p>
        </p:txBody>
      </p:sp>
      <p:grpSp>
        <p:nvGrpSpPr>
          <p:cNvPr id="4" name="Group 4"/>
          <p:cNvGrpSpPr/>
          <p:nvPr/>
        </p:nvGrpSpPr>
        <p:grpSpPr>
          <a:xfrm>
            <a:off x="1298840" y="7666397"/>
            <a:ext cx="15960460" cy="2620603"/>
            <a:chOff x="0" y="0"/>
            <a:chExt cx="21280613" cy="3494138"/>
          </a:xfrm>
        </p:grpSpPr>
        <p:sp>
          <p:nvSpPr>
            <p:cNvPr id="5" name="TextBox 5"/>
            <p:cNvSpPr txBox="1"/>
            <p:nvPr/>
          </p:nvSpPr>
          <p:spPr>
            <a:xfrm>
              <a:off x="0" y="9525"/>
              <a:ext cx="21280613" cy="2028843"/>
            </a:xfrm>
            <a:prstGeom prst="rect">
              <a:avLst/>
            </a:prstGeom>
          </p:spPr>
          <p:txBody>
            <a:bodyPr lIns="0" tIns="0" rIns="0" bIns="0" rtlCol="0" anchor="t">
              <a:spAutoFit/>
            </a:bodyPr>
            <a:lstStyle/>
            <a:p>
              <a:pPr marL="0" lvl="0" indent="0" algn="just">
                <a:lnSpc>
                  <a:spcPts val="3971"/>
                </a:lnSpc>
              </a:pPr>
              <a:r>
                <a:rPr lang="en-US" sz="3610">
                  <a:solidFill>
                    <a:srgbClr val="191919"/>
                  </a:solidFill>
                  <a:latin typeface="Arimo"/>
                </a:rPr>
                <a:t>Pada Tahun 2021, Jumlah Transaksi yang terjadi sebanyak </a:t>
              </a:r>
              <a:r>
                <a:rPr lang="en-US" sz="3610">
                  <a:solidFill>
                    <a:srgbClr val="191919"/>
                  </a:solidFill>
                  <a:latin typeface="Arimo Bold Italics"/>
                </a:rPr>
                <a:t>9.756</a:t>
              </a:r>
              <a:r>
                <a:rPr lang="en-US" sz="3610">
                  <a:solidFill>
                    <a:srgbClr val="191919"/>
                  </a:solidFill>
                  <a:latin typeface="Arimo"/>
                </a:rPr>
                <a:t> transaksi, dimana 93% dari keseluruhan transaksi berasal dari donasi dan sisanya berasal dari zakat.</a:t>
              </a:r>
            </a:p>
          </p:txBody>
        </p:sp>
        <p:sp>
          <p:nvSpPr>
            <p:cNvPr id="6" name="TextBox 6"/>
            <p:cNvSpPr txBox="1"/>
            <p:nvPr/>
          </p:nvSpPr>
          <p:spPr>
            <a:xfrm>
              <a:off x="0" y="2829543"/>
              <a:ext cx="21280613" cy="664595"/>
            </a:xfrm>
            <a:prstGeom prst="rect">
              <a:avLst/>
            </a:prstGeom>
          </p:spPr>
          <p:txBody>
            <a:bodyPr lIns="0" tIns="0" rIns="0" bIns="0" rtlCol="0" anchor="t">
              <a:spAutoFit/>
            </a:bodyPr>
            <a:lstStyle/>
            <a:p>
              <a:pPr>
                <a:lnSpc>
                  <a:spcPts val="4106"/>
                </a:lnSpc>
              </a:pPr>
              <a:endParaRPr/>
            </a:p>
          </p:txBody>
        </p:sp>
      </p:grpSp>
      <p:sp>
        <p:nvSpPr>
          <p:cNvPr id="7" name="TextBox 7"/>
          <p:cNvSpPr txBox="1"/>
          <p:nvPr/>
        </p:nvSpPr>
        <p:spPr>
          <a:xfrm>
            <a:off x="2083913" y="4308884"/>
            <a:ext cx="4385310" cy="580390"/>
          </a:xfrm>
          <a:prstGeom prst="rect">
            <a:avLst/>
          </a:prstGeom>
        </p:spPr>
        <p:txBody>
          <a:bodyPr lIns="0" tIns="0" rIns="0" bIns="0" rtlCol="0" anchor="t">
            <a:spAutoFit/>
          </a:bodyPr>
          <a:lstStyle/>
          <a:p>
            <a:pPr algn="ctr">
              <a:lnSpc>
                <a:spcPts val="4759"/>
              </a:lnSpc>
            </a:pPr>
            <a:r>
              <a:rPr lang="en-US" sz="3399">
                <a:solidFill>
                  <a:srgbClr val="687C86"/>
                </a:solidFill>
                <a:latin typeface="Decalotype Bold"/>
              </a:rPr>
              <a:t>Total Transaksi pada 2021</a:t>
            </a:r>
          </a:p>
        </p:txBody>
      </p:sp>
      <p:sp>
        <p:nvSpPr>
          <p:cNvPr id="8" name="TextBox 8"/>
          <p:cNvSpPr txBox="1"/>
          <p:nvPr/>
        </p:nvSpPr>
        <p:spPr>
          <a:xfrm>
            <a:off x="1298840" y="5101377"/>
            <a:ext cx="3168888" cy="1189886"/>
          </a:xfrm>
          <a:prstGeom prst="rect">
            <a:avLst/>
          </a:prstGeom>
        </p:spPr>
        <p:txBody>
          <a:bodyPr lIns="0" tIns="0" rIns="0" bIns="0" rtlCol="0" anchor="t">
            <a:spAutoFit/>
          </a:bodyPr>
          <a:lstStyle/>
          <a:p>
            <a:pPr marL="0" lvl="0" indent="0" algn="ctr">
              <a:lnSpc>
                <a:spcPts val="9396"/>
              </a:lnSpc>
              <a:spcBef>
                <a:spcPct val="0"/>
              </a:spcBef>
            </a:pPr>
            <a:r>
              <a:rPr lang="en-US" sz="7830">
                <a:solidFill>
                  <a:srgbClr val="191919"/>
                </a:solidFill>
                <a:latin typeface="Decalotype Bold"/>
              </a:rPr>
              <a:t>9.067</a:t>
            </a:r>
          </a:p>
        </p:txBody>
      </p:sp>
      <p:sp>
        <p:nvSpPr>
          <p:cNvPr id="9" name="TextBox 9"/>
          <p:cNvSpPr txBox="1"/>
          <p:nvPr/>
        </p:nvSpPr>
        <p:spPr>
          <a:xfrm>
            <a:off x="2495373" y="6234112"/>
            <a:ext cx="853352" cy="436848"/>
          </a:xfrm>
          <a:prstGeom prst="rect">
            <a:avLst/>
          </a:prstGeom>
        </p:spPr>
        <p:txBody>
          <a:bodyPr lIns="0" tIns="0" rIns="0" bIns="0" rtlCol="0" anchor="t">
            <a:spAutoFit/>
          </a:bodyPr>
          <a:lstStyle/>
          <a:p>
            <a:pPr algn="ctr">
              <a:lnSpc>
                <a:spcPts val="3518"/>
              </a:lnSpc>
            </a:pPr>
            <a:r>
              <a:rPr lang="en-US" sz="2513">
                <a:solidFill>
                  <a:srgbClr val="687C86"/>
                </a:solidFill>
                <a:latin typeface="Decalotype Bold"/>
              </a:rPr>
              <a:t>Donasi</a:t>
            </a:r>
          </a:p>
        </p:txBody>
      </p:sp>
      <p:sp>
        <p:nvSpPr>
          <p:cNvPr id="10" name="TextBox 10"/>
          <p:cNvSpPr txBox="1"/>
          <p:nvPr/>
        </p:nvSpPr>
        <p:spPr>
          <a:xfrm>
            <a:off x="4085406" y="5101377"/>
            <a:ext cx="3168888" cy="1189886"/>
          </a:xfrm>
          <a:prstGeom prst="rect">
            <a:avLst/>
          </a:prstGeom>
        </p:spPr>
        <p:txBody>
          <a:bodyPr lIns="0" tIns="0" rIns="0" bIns="0" rtlCol="0" anchor="t">
            <a:spAutoFit/>
          </a:bodyPr>
          <a:lstStyle/>
          <a:p>
            <a:pPr marL="0" lvl="0" indent="0" algn="ctr">
              <a:lnSpc>
                <a:spcPts val="9396"/>
              </a:lnSpc>
              <a:spcBef>
                <a:spcPct val="0"/>
              </a:spcBef>
            </a:pPr>
            <a:r>
              <a:rPr lang="en-US" sz="7830">
                <a:solidFill>
                  <a:srgbClr val="191919"/>
                </a:solidFill>
                <a:latin typeface="Decalotype Bold"/>
              </a:rPr>
              <a:t>675</a:t>
            </a:r>
          </a:p>
        </p:txBody>
      </p:sp>
      <p:sp>
        <p:nvSpPr>
          <p:cNvPr id="11" name="TextBox 11"/>
          <p:cNvSpPr txBox="1"/>
          <p:nvPr/>
        </p:nvSpPr>
        <p:spPr>
          <a:xfrm>
            <a:off x="5359468" y="6234112"/>
            <a:ext cx="698293" cy="436848"/>
          </a:xfrm>
          <a:prstGeom prst="rect">
            <a:avLst/>
          </a:prstGeom>
        </p:spPr>
        <p:txBody>
          <a:bodyPr lIns="0" tIns="0" rIns="0" bIns="0" rtlCol="0" anchor="t">
            <a:spAutoFit/>
          </a:bodyPr>
          <a:lstStyle/>
          <a:p>
            <a:pPr algn="ctr">
              <a:lnSpc>
                <a:spcPts val="3518"/>
              </a:lnSpc>
            </a:pPr>
            <a:r>
              <a:rPr lang="en-US" sz="2513">
                <a:solidFill>
                  <a:srgbClr val="687C86"/>
                </a:solidFill>
                <a:latin typeface="Decalotype Bold"/>
              </a:rPr>
              <a:t>Zakat</a:t>
            </a:r>
          </a:p>
        </p:txBody>
      </p:sp>
      <p:grpSp>
        <p:nvGrpSpPr>
          <p:cNvPr id="12" name="Group 12"/>
          <p:cNvGrpSpPr/>
          <p:nvPr/>
        </p:nvGrpSpPr>
        <p:grpSpPr>
          <a:xfrm>
            <a:off x="674749" y="796238"/>
            <a:ext cx="9369439" cy="1283796"/>
            <a:chOff x="0" y="0"/>
            <a:chExt cx="12492585" cy="1711728"/>
          </a:xfrm>
        </p:grpSpPr>
        <p:sp>
          <p:nvSpPr>
            <p:cNvPr id="13" name="TextBox 13"/>
            <p:cNvSpPr txBox="1"/>
            <p:nvPr/>
          </p:nvSpPr>
          <p:spPr>
            <a:xfrm>
              <a:off x="0" y="-9525"/>
              <a:ext cx="12492585" cy="1094526"/>
            </a:xfrm>
            <a:prstGeom prst="rect">
              <a:avLst/>
            </a:prstGeom>
          </p:spPr>
          <p:txBody>
            <a:bodyPr lIns="0" tIns="0" rIns="0" bIns="0" rtlCol="0" anchor="t">
              <a:spAutoFit/>
            </a:bodyPr>
            <a:lstStyle/>
            <a:p>
              <a:pPr marL="0" lvl="0" indent="0">
                <a:lnSpc>
                  <a:spcPts val="6407"/>
                </a:lnSpc>
                <a:spcBef>
                  <a:spcPct val="0"/>
                </a:spcBef>
              </a:pPr>
              <a:r>
                <a:rPr lang="en-US" sz="5339">
                  <a:solidFill>
                    <a:srgbClr val="191919"/>
                  </a:solidFill>
                  <a:latin typeface="Decalotype Bold"/>
                </a:rPr>
                <a:t>Jumlah Transaksi Selama 2021</a:t>
              </a:r>
            </a:p>
          </p:txBody>
        </p:sp>
        <p:sp>
          <p:nvSpPr>
            <p:cNvPr id="14" name="TextBox 14"/>
            <p:cNvSpPr txBox="1"/>
            <p:nvPr/>
          </p:nvSpPr>
          <p:spPr>
            <a:xfrm>
              <a:off x="0" y="1312928"/>
              <a:ext cx="9484465" cy="401312"/>
            </a:xfrm>
            <a:prstGeom prst="rect">
              <a:avLst/>
            </a:prstGeom>
          </p:spPr>
          <p:txBody>
            <a:bodyPr lIns="0" tIns="0" rIns="0" bIns="0" rtlCol="0" anchor="t">
              <a:spAutoFit/>
            </a:bodyPr>
            <a:lstStyle/>
            <a:p>
              <a:pPr marL="0" lvl="0" indent="0">
                <a:lnSpc>
                  <a:spcPts val="2468"/>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41497" y="2348538"/>
            <a:ext cx="9015488" cy="1419638"/>
          </a:xfrm>
          <a:prstGeom prst="rect">
            <a:avLst/>
          </a:prstGeom>
        </p:spPr>
        <p:txBody>
          <a:bodyPr lIns="0" tIns="0" rIns="0" bIns="0" rtlCol="0" anchor="t">
            <a:spAutoFit/>
          </a:bodyPr>
          <a:lstStyle/>
          <a:p>
            <a:pPr marL="0" lvl="0" indent="0" algn="ctr">
              <a:lnSpc>
                <a:spcPts val="11135"/>
              </a:lnSpc>
              <a:spcBef>
                <a:spcPct val="0"/>
              </a:spcBef>
            </a:pPr>
            <a:r>
              <a:rPr lang="en-US" sz="9279">
                <a:solidFill>
                  <a:srgbClr val="191919"/>
                </a:solidFill>
                <a:latin typeface="Decalotype Bold"/>
              </a:rPr>
              <a:t>Rp. 2.294.522.935</a:t>
            </a:r>
          </a:p>
        </p:txBody>
      </p:sp>
      <p:grpSp>
        <p:nvGrpSpPr>
          <p:cNvPr id="3" name="Group 3"/>
          <p:cNvGrpSpPr/>
          <p:nvPr/>
        </p:nvGrpSpPr>
        <p:grpSpPr>
          <a:xfrm>
            <a:off x="1298840" y="7132006"/>
            <a:ext cx="15960460" cy="2128276"/>
            <a:chOff x="0" y="0"/>
            <a:chExt cx="21280613" cy="2837702"/>
          </a:xfrm>
        </p:grpSpPr>
        <p:sp>
          <p:nvSpPr>
            <p:cNvPr id="4" name="TextBox 4"/>
            <p:cNvSpPr txBox="1"/>
            <p:nvPr/>
          </p:nvSpPr>
          <p:spPr>
            <a:xfrm>
              <a:off x="0" y="9525"/>
              <a:ext cx="21280613" cy="1372407"/>
            </a:xfrm>
            <a:prstGeom prst="rect">
              <a:avLst/>
            </a:prstGeom>
          </p:spPr>
          <p:txBody>
            <a:bodyPr lIns="0" tIns="0" rIns="0" bIns="0" rtlCol="0" anchor="t">
              <a:spAutoFit/>
            </a:bodyPr>
            <a:lstStyle/>
            <a:p>
              <a:pPr marL="0" lvl="0" indent="0" algn="just">
                <a:lnSpc>
                  <a:spcPts val="3971"/>
                </a:lnSpc>
              </a:pPr>
              <a:r>
                <a:rPr lang="en-US" sz="3610">
                  <a:solidFill>
                    <a:srgbClr val="191919"/>
                  </a:solidFill>
                  <a:latin typeface="Arimo"/>
                </a:rPr>
                <a:t>Selama 2021, mendapatkan total </a:t>
              </a:r>
              <a:r>
                <a:rPr lang="en-US" sz="3610">
                  <a:solidFill>
                    <a:srgbClr val="191919"/>
                  </a:solidFill>
                  <a:latin typeface="Arimo Bold Italics"/>
                </a:rPr>
                <a:t>Rp. 2.29 M</a:t>
              </a:r>
              <a:r>
                <a:rPr lang="en-US" sz="3610">
                  <a:solidFill>
                    <a:srgbClr val="191919"/>
                  </a:solidFill>
                  <a:latin typeface="Arimo"/>
                </a:rPr>
                <a:t> dari keseluruhan transaksi zakat &amp; donasi</a:t>
              </a:r>
            </a:p>
          </p:txBody>
        </p:sp>
        <p:sp>
          <p:nvSpPr>
            <p:cNvPr id="5" name="TextBox 5"/>
            <p:cNvSpPr txBox="1"/>
            <p:nvPr/>
          </p:nvSpPr>
          <p:spPr>
            <a:xfrm>
              <a:off x="0" y="2173107"/>
              <a:ext cx="21280613" cy="664595"/>
            </a:xfrm>
            <a:prstGeom prst="rect">
              <a:avLst/>
            </a:prstGeom>
          </p:spPr>
          <p:txBody>
            <a:bodyPr lIns="0" tIns="0" rIns="0" bIns="0" rtlCol="0" anchor="t">
              <a:spAutoFit/>
            </a:bodyPr>
            <a:lstStyle/>
            <a:p>
              <a:pPr>
                <a:lnSpc>
                  <a:spcPts val="4106"/>
                </a:lnSpc>
              </a:pPr>
              <a:endParaRPr/>
            </a:p>
          </p:txBody>
        </p:sp>
      </p:grpSp>
      <p:sp>
        <p:nvSpPr>
          <p:cNvPr id="6" name="TextBox 6"/>
          <p:cNvSpPr txBox="1"/>
          <p:nvPr/>
        </p:nvSpPr>
        <p:spPr>
          <a:xfrm>
            <a:off x="6456586" y="3701501"/>
            <a:ext cx="4385310" cy="580390"/>
          </a:xfrm>
          <a:prstGeom prst="rect">
            <a:avLst/>
          </a:prstGeom>
        </p:spPr>
        <p:txBody>
          <a:bodyPr lIns="0" tIns="0" rIns="0" bIns="0" rtlCol="0" anchor="t">
            <a:spAutoFit/>
          </a:bodyPr>
          <a:lstStyle/>
          <a:p>
            <a:pPr algn="ctr">
              <a:lnSpc>
                <a:spcPts val="4759"/>
              </a:lnSpc>
            </a:pPr>
            <a:r>
              <a:rPr lang="en-US" sz="3399">
                <a:solidFill>
                  <a:srgbClr val="687C86"/>
                </a:solidFill>
                <a:latin typeface="Decalotype Bold"/>
              </a:rPr>
              <a:t>Total Transaksi pada 2021</a:t>
            </a:r>
          </a:p>
        </p:txBody>
      </p:sp>
      <p:sp>
        <p:nvSpPr>
          <p:cNvPr id="7" name="TextBox 7"/>
          <p:cNvSpPr txBox="1"/>
          <p:nvPr/>
        </p:nvSpPr>
        <p:spPr>
          <a:xfrm>
            <a:off x="1365562" y="4612717"/>
            <a:ext cx="7722498" cy="1190625"/>
          </a:xfrm>
          <a:prstGeom prst="rect">
            <a:avLst/>
          </a:prstGeom>
        </p:spPr>
        <p:txBody>
          <a:bodyPr lIns="0" tIns="0" rIns="0" bIns="0" rtlCol="0" anchor="t">
            <a:spAutoFit/>
          </a:bodyPr>
          <a:lstStyle/>
          <a:p>
            <a:pPr marL="0" lvl="0" indent="0" algn="ctr">
              <a:lnSpc>
                <a:spcPts val="9396"/>
              </a:lnSpc>
              <a:spcBef>
                <a:spcPct val="0"/>
              </a:spcBef>
            </a:pPr>
            <a:r>
              <a:rPr lang="en-US" sz="7830">
                <a:solidFill>
                  <a:srgbClr val="EA4B33"/>
                </a:solidFill>
                <a:latin typeface="Decalotype Bold"/>
              </a:rPr>
              <a:t>Rp. 1.998.914.760</a:t>
            </a:r>
          </a:p>
        </p:txBody>
      </p:sp>
      <p:sp>
        <p:nvSpPr>
          <p:cNvPr id="8" name="TextBox 8"/>
          <p:cNvSpPr txBox="1"/>
          <p:nvPr/>
        </p:nvSpPr>
        <p:spPr>
          <a:xfrm>
            <a:off x="4683505" y="5746192"/>
            <a:ext cx="1086613" cy="533740"/>
          </a:xfrm>
          <a:prstGeom prst="rect">
            <a:avLst/>
          </a:prstGeom>
        </p:spPr>
        <p:txBody>
          <a:bodyPr lIns="0" tIns="0" rIns="0" bIns="0" rtlCol="0" anchor="t">
            <a:spAutoFit/>
          </a:bodyPr>
          <a:lstStyle/>
          <a:p>
            <a:pPr algn="ctr">
              <a:lnSpc>
                <a:spcPts val="4479"/>
              </a:lnSpc>
            </a:pPr>
            <a:r>
              <a:rPr lang="en-US" sz="3199">
                <a:solidFill>
                  <a:srgbClr val="EA4B33"/>
                </a:solidFill>
                <a:latin typeface="Decalotype Bold"/>
              </a:rPr>
              <a:t>Donasi</a:t>
            </a:r>
          </a:p>
        </p:txBody>
      </p:sp>
      <p:sp>
        <p:nvSpPr>
          <p:cNvPr id="9" name="TextBox 9"/>
          <p:cNvSpPr txBox="1"/>
          <p:nvPr/>
        </p:nvSpPr>
        <p:spPr>
          <a:xfrm>
            <a:off x="8896899" y="4595869"/>
            <a:ext cx="7036021" cy="1190625"/>
          </a:xfrm>
          <a:prstGeom prst="rect">
            <a:avLst/>
          </a:prstGeom>
        </p:spPr>
        <p:txBody>
          <a:bodyPr lIns="0" tIns="0" rIns="0" bIns="0" rtlCol="0" anchor="t">
            <a:spAutoFit/>
          </a:bodyPr>
          <a:lstStyle/>
          <a:p>
            <a:pPr marL="0" lvl="0" indent="0" algn="ctr">
              <a:lnSpc>
                <a:spcPts val="9396"/>
              </a:lnSpc>
              <a:spcBef>
                <a:spcPct val="0"/>
              </a:spcBef>
            </a:pPr>
            <a:r>
              <a:rPr lang="en-US" sz="7830">
                <a:solidFill>
                  <a:srgbClr val="052896"/>
                </a:solidFill>
                <a:latin typeface="Decalotype Bold"/>
              </a:rPr>
              <a:t>Rp. 295.608.175</a:t>
            </a:r>
          </a:p>
        </p:txBody>
      </p:sp>
      <p:sp>
        <p:nvSpPr>
          <p:cNvPr id="10" name="TextBox 10"/>
          <p:cNvSpPr txBox="1"/>
          <p:nvPr/>
        </p:nvSpPr>
        <p:spPr>
          <a:xfrm>
            <a:off x="11953961" y="5719080"/>
            <a:ext cx="921898" cy="560852"/>
          </a:xfrm>
          <a:prstGeom prst="rect">
            <a:avLst/>
          </a:prstGeom>
        </p:spPr>
        <p:txBody>
          <a:bodyPr lIns="0" tIns="0" rIns="0" bIns="0" rtlCol="0" anchor="t">
            <a:spAutoFit/>
          </a:bodyPr>
          <a:lstStyle/>
          <a:p>
            <a:pPr algn="ctr">
              <a:lnSpc>
                <a:spcPts val="4644"/>
              </a:lnSpc>
            </a:pPr>
            <a:r>
              <a:rPr lang="en-US" sz="3317">
                <a:solidFill>
                  <a:srgbClr val="052896"/>
                </a:solidFill>
                <a:latin typeface="Decalotype Bold"/>
              </a:rPr>
              <a:t>Zakat</a:t>
            </a:r>
          </a:p>
        </p:txBody>
      </p:sp>
      <p:grpSp>
        <p:nvGrpSpPr>
          <p:cNvPr id="11" name="Group 11"/>
          <p:cNvGrpSpPr/>
          <p:nvPr/>
        </p:nvGrpSpPr>
        <p:grpSpPr>
          <a:xfrm>
            <a:off x="674749" y="796238"/>
            <a:ext cx="9369439" cy="1283796"/>
            <a:chOff x="0" y="0"/>
            <a:chExt cx="12492585" cy="1711728"/>
          </a:xfrm>
        </p:grpSpPr>
        <p:sp>
          <p:nvSpPr>
            <p:cNvPr id="12" name="TextBox 12"/>
            <p:cNvSpPr txBox="1"/>
            <p:nvPr/>
          </p:nvSpPr>
          <p:spPr>
            <a:xfrm>
              <a:off x="0" y="-9525"/>
              <a:ext cx="12492585" cy="1094526"/>
            </a:xfrm>
            <a:prstGeom prst="rect">
              <a:avLst/>
            </a:prstGeom>
          </p:spPr>
          <p:txBody>
            <a:bodyPr lIns="0" tIns="0" rIns="0" bIns="0" rtlCol="0" anchor="t">
              <a:spAutoFit/>
            </a:bodyPr>
            <a:lstStyle/>
            <a:p>
              <a:pPr marL="0" lvl="0" indent="0">
                <a:lnSpc>
                  <a:spcPts val="6407"/>
                </a:lnSpc>
                <a:spcBef>
                  <a:spcPct val="0"/>
                </a:spcBef>
              </a:pPr>
              <a:r>
                <a:rPr lang="en-US" sz="5339">
                  <a:solidFill>
                    <a:srgbClr val="191919"/>
                  </a:solidFill>
                  <a:latin typeface="Decalotype Bold"/>
                </a:rPr>
                <a:t>Total Nilai Transaksi Selama 2021</a:t>
              </a:r>
            </a:p>
          </p:txBody>
        </p:sp>
        <p:sp>
          <p:nvSpPr>
            <p:cNvPr id="13" name="TextBox 13"/>
            <p:cNvSpPr txBox="1"/>
            <p:nvPr/>
          </p:nvSpPr>
          <p:spPr>
            <a:xfrm>
              <a:off x="0" y="1312928"/>
              <a:ext cx="9484465" cy="401312"/>
            </a:xfrm>
            <a:prstGeom prst="rect">
              <a:avLst/>
            </a:prstGeom>
          </p:spPr>
          <p:txBody>
            <a:bodyPr lIns="0" tIns="0" rIns="0" bIns="0" rtlCol="0" anchor="t">
              <a:spAutoFit/>
            </a:bodyPr>
            <a:lstStyle/>
            <a:p>
              <a:pPr marL="0" lvl="0" indent="0">
                <a:lnSpc>
                  <a:spcPts val="2468"/>
                </a:lnSpc>
                <a:spcBef>
                  <a:spcPct val="0"/>
                </a:spcBef>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807</Words>
  <Application>Microsoft Office PowerPoint</Application>
  <PresentationFormat>Custom</PresentationFormat>
  <Paragraphs>159</Paragraphs>
  <Slides>39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Open Sans Extra Bold</vt:lpstr>
      <vt:lpstr>Public Sans</vt:lpstr>
      <vt:lpstr>Open Sans Light</vt:lpstr>
      <vt:lpstr>Open Sans Light Bold</vt:lpstr>
      <vt:lpstr>Arial</vt:lpstr>
      <vt:lpstr>Public Sans Bold</vt:lpstr>
      <vt:lpstr>Public Sans Italics</vt:lpstr>
      <vt:lpstr>Calibri</vt:lpstr>
      <vt:lpstr>Montserrat Classic</vt:lpstr>
      <vt:lpstr>Arimo</vt:lpstr>
      <vt:lpstr>Arimo Bold Italics</vt:lpstr>
      <vt:lpstr>Decalotype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Dataset 2 - 5CM</dc:title>
  <cp:lastModifiedBy>Ardana Rizky</cp:lastModifiedBy>
  <cp:revision>2</cp:revision>
  <dcterms:created xsi:type="dcterms:W3CDTF">2006-08-16T00:00:00Z</dcterms:created>
  <dcterms:modified xsi:type="dcterms:W3CDTF">2023-10-06T06:55:53Z</dcterms:modified>
  <dc:identifier>DAE1mwP2gac</dc:identifier>
</cp:coreProperties>
</file>